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11" r:id="rId1"/>
  </p:sldMasterIdLst>
  <p:sldIdLst>
    <p:sldId id="275" r:id="rId2"/>
    <p:sldId id="257" r:id="rId3"/>
    <p:sldId id="262" r:id="rId4"/>
    <p:sldId id="258" r:id="rId5"/>
    <p:sldId id="260" r:id="rId6"/>
    <p:sldId id="263" r:id="rId7"/>
    <p:sldId id="264" r:id="rId8"/>
    <p:sldId id="276" r:id="rId9"/>
    <p:sldId id="266" r:id="rId10"/>
    <p:sldId id="268" r:id="rId11"/>
    <p:sldId id="269" r:id="rId12"/>
    <p:sldId id="270" r:id="rId13"/>
    <p:sldId id="271" r:id="rId14"/>
    <p:sldId id="272" r:id="rId15"/>
    <p:sldId id="273" r:id="rId16"/>
  </p:sldIdLst>
  <p:sldSz cx="9159875" cy="6878638"/>
  <p:notesSz cx="6858000" cy="9144000"/>
  <p:defaultTextStyle>
    <a:defPPr>
      <a:defRPr lang="tr-TR"/>
    </a:defPPr>
    <a:lvl1pPr marL="0" algn="l" defTabSz="914208" rtl="0" eaLnBrk="1" latinLnBrk="0" hangingPunct="1">
      <a:defRPr sz="1800" kern="1200">
        <a:solidFill>
          <a:schemeClr val="tx1"/>
        </a:solidFill>
        <a:latin typeface="+mn-lt"/>
        <a:ea typeface="+mn-ea"/>
        <a:cs typeface="+mn-cs"/>
      </a:defRPr>
    </a:lvl1pPr>
    <a:lvl2pPr marL="457104" algn="l" defTabSz="914208" rtl="0" eaLnBrk="1" latinLnBrk="0" hangingPunct="1">
      <a:defRPr sz="1800" kern="1200">
        <a:solidFill>
          <a:schemeClr val="tx1"/>
        </a:solidFill>
        <a:latin typeface="+mn-lt"/>
        <a:ea typeface="+mn-ea"/>
        <a:cs typeface="+mn-cs"/>
      </a:defRPr>
    </a:lvl2pPr>
    <a:lvl3pPr marL="914208" algn="l" defTabSz="914208" rtl="0" eaLnBrk="1" latinLnBrk="0" hangingPunct="1">
      <a:defRPr sz="1800" kern="1200">
        <a:solidFill>
          <a:schemeClr val="tx1"/>
        </a:solidFill>
        <a:latin typeface="+mn-lt"/>
        <a:ea typeface="+mn-ea"/>
        <a:cs typeface="+mn-cs"/>
      </a:defRPr>
    </a:lvl3pPr>
    <a:lvl4pPr marL="1371312" algn="l" defTabSz="914208" rtl="0" eaLnBrk="1" latinLnBrk="0" hangingPunct="1">
      <a:defRPr sz="1800" kern="1200">
        <a:solidFill>
          <a:schemeClr val="tx1"/>
        </a:solidFill>
        <a:latin typeface="+mn-lt"/>
        <a:ea typeface="+mn-ea"/>
        <a:cs typeface="+mn-cs"/>
      </a:defRPr>
    </a:lvl4pPr>
    <a:lvl5pPr marL="1828416" algn="l" defTabSz="914208" rtl="0" eaLnBrk="1" latinLnBrk="0" hangingPunct="1">
      <a:defRPr sz="1800" kern="1200">
        <a:solidFill>
          <a:schemeClr val="tx1"/>
        </a:solidFill>
        <a:latin typeface="+mn-lt"/>
        <a:ea typeface="+mn-ea"/>
        <a:cs typeface="+mn-cs"/>
      </a:defRPr>
    </a:lvl5pPr>
    <a:lvl6pPr marL="2285520" algn="l" defTabSz="914208" rtl="0" eaLnBrk="1" latinLnBrk="0" hangingPunct="1">
      <a:defRPr sz="1800" kern="1200">
        <a:solidFill>
          <a:schemeClr val="tx1"/>
        </a:solidFill>
        <a:latin typeface="+mn-lt"/>
        <a:ea typeface="+mn-ea"/>
        <a:cs typeface="+mn-cs"/>
      </a:defRPr>
    </a:lvl6pPr>
    <a:lvl7pPr marL="2742624" algn="l" defTabSz="914208" rtl="0" eaLnBrk="1" latinLnBrk="0" hangingPunct="1">
      <a:defRPr sz="1800" kern="1200">
        <a:solidFill>
          <a:schemeClr val="tx1"/>
        </a:solidFill>
        <a:latin typeface="+mn-lt"/>
        <a:ea typeface="+mn-ea"/>
        <a:cs typeface="+mn-cs"/>
      </a:defRPr>
    </a:lvl7pPr>
    <a:lvl8pPr marL="3199728" algn="l" defTabSz="914208" rtl="0" eaLnBrk="1" latinLnBrk="0" hangingPunct="1">
      <a:defRPr sz="1800" kern="1200">
        <a:solidFill>
          <a:schemeClr val="tx1"/>
        </a:solidFill>
        <a:latin typeface="+mn-lt"/>
        <a:ea typeface="+mn-ea"/>
        <a:cs typeface="+mn-cs"/>
      </a:defRPr>
    </a:lvl8pPr>
    <a:lvl9pPr marL="3656831" algn="l" defTabSz="914208"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6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7" d="100"/>
          <a:sy n="117" d="100"/>
        </p:scale>
        <p:origin x="-1458" y="-72"/>
      </p:cViewPr>
      <p:guideLst>
        <p:guide orient="horz" pos="2167"/>
        <p:guide pos="288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71630" y="0"/>
            <a:ext cx="6488245" cy="6878638"/>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lIns="91641" tIns="45821" rIns="91641" bIns="45821"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7689" y="3439319"/>
            <a:ext cx="6878638"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641" tIns="45821" rIns="91641" bIns="45821" anchor="t" compatLnSpc="1"/>
          <a:lstStyle>
            <a:extLst/>
          </a:lstStyle>
          <a:p>
            <a:endParaRPr kumimoji="0" lang="en-US"/>
          </a:p>
        </p:txBody>
      </p:sp>
      <p:sp>
        <p:nvSpPr>
          <p:cNvPr id="12" name="11 Başlık"/>
          <p:cNvSpPr>
            <a:spLocks noGrp="1"/>
          </p:cNvSpPr>
          <p:nvPr>
            <p:ph type="ctrTitle"/>
          </p:nvPr>
        </p:nvSpPr>
        <p:spPr>
          <a:xfrm>
            <a:off x="3372713" y="535005"/>
            <a:ext cx="5114264" cy="2876799"/>
          </a:xfrm>
        </p:spPr>
        <p:txBody>
          <a:bodyPr lIns="45821" tIns="0" rIns="45821">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60266" y="3550517"/>
            <a:ext cx="5123658" cy="1104562"/>
          </a:xfrm>
        </p:spPr>
        <p:txBody>
          <a:bodyPr lIns="45821" tIns="0" rIns="45821" bIns="0"/>
          <a:lstStyle>
            <a:lvl1pPr marL="0" indent="0" algn="r">
              <a:buNone/>
              <a:defRPr sz="2200">
                <a:solidFill>
                  <a:srgbClr val="FFFFFF"/>
                </a:solidFill>
                <a:effectLst/>
              </a:defRPr>
            </a:lvl1pPr>
            <a:lvl2pPr marL="458206" indent="0" algn="ctr">
              <a:buNone/>
            </a:lvl2pPr>
            <a:lvl3pPr marL="916412" indent="0" algn="ctr">
              <a:buNone/>
            </a:lvl3pPr>
            <a:lvl4pPr marL="1374618" indent="0" algn="ctr">
              <a:buNone/>
            </a:lvl4pPr>
            <a:lvl5pPr marL="1832823" indent="0" algn="ctr">
              <a:buNone/>
            </a:lvl5pPr>
            <a:lvl6pPr marL="2291029" indent="0" algn="ctr">
              <a:buNone/>
            </a:lvl6pPr>
            <a:lvl7pPr marL="2749235" indent="0" algn="ctr">
              <a:buNone/>
            </a:lvl7pPr>
            <a:lvl8pPr marL="3207441" indent="0" algn="ctr">
              <a:buNone/>
            </a:lvl8pPr>
            <a:lvl9pPr marL="3665647"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81417" y="6577681"/>
            <a:ext cx="2005941" cy="227585"/>
          </a:xfrm>
        </p:spPr>
        <p:txBody>
          <a:bodyPr/>
          <a:lstStyle>
            <a:lvl1pPr>
              <a:defRPr lang="en-US" smtClean="0">
                <a:solidFill>
                  <a:srgbClr val="FFFFFF"/>
                </a:solidFill>
              </a:defRPr>
            </a:lvl1pPr>
            <a:extLst/>
          </a:lstStyle>
          <a:p>
            <a:fld id="{B61BEF0D-F0BB-DE4B-95CE-6DB70DBA9567}" type="datetimeFigureOut">
              <a:rPr lang="en-US" smtClean="0"/>
              <a:pPr/>
              <a:t>5/6/2024</a:t>
            </a:fld>
            <a:endParaRPr lang="en-US" dirty="0"/>
          </a:p>
        </p:txBody>
      </p:sp>
      <p:sp>
        <p:nvSpPr>
          <p:cNvPr id="18" name="17 Altbilgi Yer Tutucusu"/>
          <p:cNvSpPr>
            <a:spLocks noGrp="1"/>
          </p:cNvSpPr>
          <p:nvPr>
            <p:ph type="ftr" sz="quarter" idx="11"/>
          </p:nvPr>
        </p:nvSpPr>
        <p:spPr>
          <a:xfrm>
            <a:off x="2824295" y="6577681"/>
            <a:ext cx="2932805" cy="229288"/>
          </a:xfrm>
        </p:spPr>
        <p:txBody>
          <a:bodyPr/>
          <a:lstStyle>
            <a:lvl1pPr>
              <a:defRPr lang="en-US" dirty="0">
                <a:solidFill>
                  <a:srgbClr val="FFFFFF"/>
                </a:solidFill>
              </a:defRPr>
            </a:lvl1pPr>
            <a:extLst/>
          </a:lstStyle>
          <a:p>
            <a:endParaRPr lang="en-US" dirty="0"/>
          </a:p>
        </p:txBody>
      </p:sp>
      <p:sp>
        <p:nvSpPr>
          <p:cNvPr id="29" name="28 Slayt Numarası Yer Tutucusu"/>
          <p:cNvSpPr>
            <a:spLocks noGrp="1"/>
          </p:cNvSpPr>
          <p:nvPr>
            <p:ph type="sldNum" sz="quarter" idx="12"/>
          </p:nvPr>
        </p:nvSpPr>
        <p:spPr>
          <a:xfrm>
            <a:off x="7894566" y="6575978"/>
            <a:ext cx="589357" cy="229288"/>
          </a:xfrm>
        </p:spPr>
        <p:txBody>
          <a:bodyPr/>
          <a:lstStyle>
            <a:lvl1pPr>
              <a:defRPr lang="en-US" smtClean="0">
                <a:solidFill>
                  <a:srgbClr val="FFFFFF"/>
                </a:solidFill>
              </a:defRPr>
            </a:lvl1pPr>
            <a:extLst/>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61BEF0D-F0BB-DE4B-95CE-6DB70DBA9567}" type="datetimeFigureOut">
              <a:rPr lang="en-US" smtClean="0"/>
              <a:pPr/>
              <a:t>5/6/2024</a:t>
            </a:fld>
            <a:endParaRPr lang="en-US" dirty="0"/>
          </a:p>
        </p:txBody>
      </p:sp>
      <p:sp>
        <p:nvSpPr>
          <p:cNvPr id="5" name="4 Altbilgi Yer Tutucusu"/>
          <p:cNvSpPr>
            <a:spLocks noGrp="1"/>
          </p:cNvSpPr>
          <p:nvPr>
            <p:ph type="ftr" sz="quarter" idx="11"/>
          </p:nvPr>
        </p:nvSpPr>
        <p:spPr/>
        <p:txBody>
          <a:bodyPr/>
          <a:lstStyle>
            <a:extLst/>
          </a:lstStyle>
          <a:p>
            <a:endParaRPr lang="en-US" dirty="0"/>
          </a:p>
        </p:txBody>
      </p:sp>
      <p:sp>
        <p:nvSpPr>
          <p:cNvPr id="6" name="5 Slayt Numarası Yer Tutucusu"/>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64577" y="275783"/>
            <a:ext cx="1526646" cy="5869134"/>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994" y="275469"/>
            <a:ext cx="6030251" cy="586913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50182" y="6577681"/>
            <a:ext cx="2005941" cy="227585"/>
          </a:xfrm>
        </p:spPr>
        <p:txBody>
          <a:bodyPr/>
          <a:lstStyle>
            <a:extLst/>
          </a:lstStyle>
          <a:p>
            <a:fld id="{B61BEF0D-F0BB-DE4B-95CE-6DB70DBA9567}" type="datetimeFigureOut">
              <a:rPr lang="en-US" smtClean="0"/>
              <a:pPr/>
              <a:t>5/6/2024</a:t>
            </a:fld>
            <a:endParaRPr lang="en-US" dirty="0"/>
          </a:p>
        </p:txBody>
      </p:sp>
      <p:sp>
        <p:nvSpPr>
          <p:cNvPr id="5" name="4 Altbilgi Yer Tutucusu"/>
          <p:cNvSpPr>
            <a:spLocks noGrp="1"/>
          </p:cNvSpPr>
          <p:nvPr>
            <p:ph type="ftr" sz="quarter" idx="11"/>
          </p:nvPr>
        </p:nvSpPr>
        <p:spPr>
          <a:xfrm>
            <a:off x="457994" y="6575978"/>
            <a:ext cx="3663950" cy="229288"/>
          </a:xfrm>
        </p:spPr>
        <p:txBody>
          <a:bodyPr/>
          <a:lstStyle>
            <a:extLst/>
          </a:lstStyle>
          <a:p>
            <a:endParaRPr lang="en-US" dirty="0"/>
          </a:p>
        </p:txBody>
      </p:sp>
      <p:sp>
        <p:nvSpPr>
          <p:cNvPr id="6" name="5 Slayt Numarası Yer Tutucusu"/>
          <p:cNvSpPr>
            <a:spLocks noGrp="1"/>
          </p:cNvSpPr>
          <p:nvPr>
            <p:ph type="sldNum" sz="quarter" idx="12"/>
          </p:nvPr>
        </p:nvSpPr>
        <p:spPr>
          <a:xfrm>
            <a:off x="6265355" y="6572921"/>
            <a:ext cx="589357" cy="229288"/>
          </a:xfrm>
        </p:spPr>
        <p:txBody>
          <a:bodyPr/>
          <a:lstStyle>
            <a:lvl1pPr>
              <a:defRPr>
                <a:solidFill>
                  <a:schemeClr val="tx2"/>
                </a:solidFill>
              </a:defRPr>
            </a:lvl1pPr>
            <a:extLst/>
          </a:lstStyle>
          <a:p>
            <a:fld id="{D57F1E4F-1CFF-5643-939E-217C01CDF56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99774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70DDF080-5E8C-48AD-84E5-6C08B304C14E}" type="datetimeFigureOut">
              <a:rPr lang="en-US" smtClean="0"/>
              <a:pPr/>
              <a:t>5/6/2024</a:t>
            </a:fld>
            <a:endParaRPr lang="en-US" dirty="0"/>
          </a:p>
        </p:txBody>
      </p:sp>
      <p:sp>
        <p:nvSpPr>
          <p:cNvPr id="5" name="4 Altbilgi Yer Tutucusu"/>
          <p:cNvSpPr>
            <a:spLocks noGrp="1"/>
          </p:cNvSpPr>
          <p:nvPr>
            <p:ph type="ftr" sz="quarter" idx="11"/>
          </p:nvPr>
        </p:nvSpPr>
        <p:spPr/>
        <p:txBody>
          <a:bodyPr/>
          <a:lstStyle>
            <a:extLst/>
          </a:lstStyle>
          <a:p>
            <a:endParaRPr lang="en-US" dirty="0"/>
          </a:p>
        </p:txBody>
      </p:sp>
      <p:sp>
        <p:nvSpPr>
          <p:cNvPr id="6" name="5 Slayt Numarası Yer Tutucusu"/>
          <p:cNvSpPr>
            <a:spLocks noGrp="1"/>
          </p:cNvSpPr>
          <p:nvPr>
            <p:ph type="sldNum" sz="quarter" idx="12"/>
          </p:nvPr>
        </p:nvSpPr>
        <p:spPr/>
        <p:txBody>
          <a:bodyPr/>
          <a:lstStyle>
            <a:extLst/>
          </a:lstStyle>
          <a:p>
            <a:fld id="{47333891-D5E7-4C7B-BF1D-E855E53CB5A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8652" y="2830329"/>
            <a:ext cx="6266348" cy="1366174"/>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8652" y="1910734"/>
            <a:ext cx="6266348" cy="745744"/>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32440" y="6576542"/>
            <a:ext cx="2005941" cy="227585"/>
          </a:xfrm>
        </p:spPr>
        <p:txBody>
          <a:bodyPr bIns="0" anchor="b"/>
          <a:lstStyle>
            <a:lvl1pPr>
              <a:defRPr>
                <a:solidFill>
                  <a:schemeClr val="tx2"/>
                </a:solidFill>
              </a:defRPr>
            </a:lvl1pPr>
            <a:extLst/>
          </a:lstStyle>
          <a:p>
            <a:fld id="{B61BEF0D-F0BB-DE4B-95CE-6DB70DBA9567}" type="datetimeFigureOut">
              <a:rPr lang="en-US" smtClean="0"/>
              <a:pPr/>
              <a:t>5/6/2024</a:t>
            </a:fld>
            <a:endParaRPr lang="en-US" dirty="0"/>
          </a:p>
        </p:txBody>
      </p:sp>
      <p:sp>
        <p:nvSpPr>
          <p:cNvPr id="5" name="4 Altbilgi Yer Tutucusu"/>
          <p:cNvSpPr>
            <a:spLocks noGrp="1"/>
          </p:cNvSpPr>
          <p:nvPr>
            <p:ph type="ftr" sz="quarter" idx="11"/>
          </p:nvPr>
        </p:nvSpPr>
        <p:spPr>
          <a:xfrm>
            <a:off x="1738371" y="6576542"/>
            <a:ext cx="2900627" cy="229288"/>
          </a:xfrm>
        </p:spPr>
        <p:txBody>
          <a:bodyPr bIns="0" anchor="b"/>
          <a:lstStyle>
            <a:lvl1pPr>
              <a:defRPr>
                <a:solidFill>
                  <a:schemeClr val="tx2"/>
                </a:solidFill>
              </a:defRPr>
            </a:lvl1pPr>
            <a:extLst/>
          </a:lstStyle>
          <a:p>
            <a:endParaRPr lang="en-US" dirty="0"/>
          </a:p>
        </p:txBody>
      </p:sp>
      <p:sp>
        <p:nvSpPr>
          <p:cNvPr id="6" name="5 Slayt Numarası Yer Tutucusu"/>
          <p:cNvSpPr>
            <a:spLocks noGrp="1"/>
          </p:cNvSpPr>
          <p:nvPr>
            <p:ph type="sldNum" sz="quarter" idx="12"/>
          </p:nvPr>
        </p:nvSpPr>
        <p:spPr>
          <a:xfrm>
            <a:off x="6745643" y="6574838"/>
            <a:ext cx="589357" cy="229288"/>
          </a:xfrm>
        </p:spPr>
        <p:txBody>
          <a:bodyPr/>
          <a:lstStyle>
            <a:extLst/>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994" y="321003"/>
            <a:ext cx="7254621" cy="114644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994" y="1605016"/>
            <a:ext cx="3526552" cy="453958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86063" y="1605016"/>
            <a:ext cx="3526552" cy="453958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B61BEF0D-F0BB-DE4B-95CE-6DB70DBA9567}" type="datetimeFigureOut">
              <a:rPr lang="en-US" smtClean="0"/>
              <a:pPr/>
              <a:t>5/6/2024</a:t>
            </a:fld>
            <a:endParaRPr lang="en-US" dirty="0"/>
          </a:p>
        </p:txBody>
      </p:sp>
      <p:sp>
        <p:nvSpPr>
          <p:cNvPr id="6" name="5 Altbilgi Yer Tutucusu"/>
          <p:cNvSpPr>
            <a:spLocks noGrp="1"/>
          </p:cNvSpPr>
          <p:nvPr>
            <p:ph type="ftr" sz="quarter" idx="11"/>
          </p:nvPr>
        </p:nvSpPr>
        <p:spPr/>
        <p:txBody>
          <a:bodyPr/>
          <a:lstStyle>
            <a:extLst/>
          </a:lstStyle>
          <a:p>
            <a:endParaRPr lang="en-US" dirty="0"/>
          </a:p>
        </p:txBody>
      </p:sp>
      <p:sp>
        <p:nvSpPr>
          <p:cNvPr id="7" name="6 Slayt Numarası Yer Tutucusu"/>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994" y="321003"/>
            <a:ext cx="7254621" cy="114644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994" y="5885057"/>
            <a:ext cx="3526552" cy="458576"/>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86063" y="5885057"/>
            <a:ext cx="3526552" cy="458576"/>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994" y="1716991"/>
            <a:ext cx="3526552" cy="4127183"/>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86063" y="1716991"/>
            <a:ext cx="3526552" cy="4127183"/>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B61BEF0D-F0BB-DE4B-95CE-6DB70DBA9567}" type="datetimeFigureOut">
              <a:rPr lang="en-US" smtClean="0"/>
              <a:pPr/>
              <a:t>5/6/2024</a:t>
            </a:fld>
            <a:endParaRPr lang="en-US" dirty="0"/>
          </a:p>
        </p:txBody>
      </p:sp>
      <p:sp>
        <p:nvSpPr>
          <p:cNvPr id="8" name="7 Altbilgi Yer Tutucusu"/>
          <p:cNvSpPr>
            <a:spLocks noGrp="1"/>
          </p:cNvSpPr>
          <p:nvPr>
            <p:ph type="ftr" sz="quarter" idx="11"/>
          </p:nvPr>
        </p:nvSpPr>
        <p:spPr/>
        <p:txBody>
          <a:bodyPr/>
          <a:lstStyle>
            <a:extLst/>
          </a:lstStyle>
          <a:p>
            <a:endParaRPr lang="en-US" dirty="0"/>
          </a:p>
        </p:txBody>
      </p:sp>
      <p:sp>
        <p:nvSpPr>
          <p:cNvPr id="9" name="8 Slayt Numarası Yer Tutucusu"/>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994" y="321003"/>
            <a:ext cx="7254621" cy="114644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B61BEF0D-F0BB-DE4B-95CE-6DB70DBA9567}" type="datetimeFigureOut">
              <a:rPr lang="en-US" smtClean="0"/>
              <a:pPr/>
              <a:t>5/6/2024</a:t>
            </a:fld>
            <a:endParaRPr lang="en-US" dirty="0"/>
          </a:p>
        </p:txBody>
      </p:sp>
      <p:sp>
        <p:nvSpPr>
          <p:cNvPr id="4" name="3 Altbilgi Yer Tutucusu"/>
          <p:cNvSpPr>
            <a:spLocks noGrp="1"/>
          </p:cNvSpPr>
          <p:nvPr>
            <p:ph type="ftr" sz="quarter" idx="11"/>
          </p:nvPr>
        </p:nvSpPr>
        <p:spPr/>
        <p:txBody>
          <a:bodyPr/>
          <a:lstStyle>
            <a:extLst/>
          </a:lstStyle>
          <a:p>
            <a:endParaRPr lang="en-US" dirty="0"/>
          </a:p>
        </p:txBody>
      </p:sp>
      <p:sp>
        <p:nvSpPr>
          <p:cNvPr id="5" name="4 Slayt Numarası Yer Tutucusu"/>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B61BEF0D-F0BB-DE4B-95CE-6DB70DBA9567}" type="datetimeFigureOut">
              <a:rPr lang="en-US" smtClean="0"/>
              <a:pPr/>
              <a:t>5/6/2024</a:t>
            </a:fld>
            <a:endParaRPr lang="en-US" dirty="0"/>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3 Slayt Numarası Yer Tutucusu"/>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994" y="229288"/>
            <a:ext cx="5908119" cy="1177011"/>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994" y="1501922"/>
            <a:ext cx="5908119" cy="604325"/>
          </a:xfrm>
        </p:spPr>
        <p:txBody>
          <a:bodyPr rot="0" spcFirstLastPara="0" vertOverflow="overflow" horzOverflow="overflow" vert="horz" wrap="square" lIns="45821"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994" y="2140021"/>
            <a:ext cx="7251568" cy="4384908"/>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70DDF080-5E8C-48AD-84E5-6C08B304C14E}" type="datetimeFigureOut">
              <a:rPr lang="en-US" smtClean="0"/>
              <a:pPr/>
              <a:t>5/6/2024</a:t>
            </a:fld>
            <a:endParaRPr lang="en-US" dirty="0"/>
          </a:p>
        </p:txBody>
      </p:sp>
      <p:sp>
        <p:nvSpPr>
          <p:cNvPr id="6" name="5 Altbilgi Yer Tutucusu"/>
          <p:cNvSpPr>
            <a:spLocks noGrp="1"/>
          </p:cNvSpPr>
          <p:nvPr>
            <p:ph type="ftr" sz="quarter" idx="11"/>
          </p:nvPr>
        </p:nvSpPr>
        <p:spPr/>
        <p:txBody>
          <a:bodyPr/>
          <a:lstStyle>
            <a:extLst/>
          </a:lstStyle>
          <a:p>
            <a:endParaRPr lang="en-US" dirty="0"/>
          </a:p>
        </p:txBody>
      </p:sp>
      <p:sp>
        <p:nvSpPr>
          <p:cNvPr id="7" name="6 Slayt Numarası Yer Tutucusu"/>
          <p:cNvSpPr>
            <a:spLocks noGrp="1"/>
          </p:cNvSpPr>
          <p:nvPr>
            <p:ph type="sldNum" sz="quarter" idx="12"/>
          </p:nvPr>
        </p:nvSpPr>
        <p:spPr/>
        <p:txBody>
          <a:bodyPr/>
          <a:lstStyle>
            <a:extLst/>
          </a:lstStyle>
          <a:p>
            <a:fld id="{47333891-D5E7-4C7B-BF1D-E855E53CB5A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9007" y="1007692"/>
            <a:ext cx="4327026" cy="4325551"/>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lIns="91641" tIns="45821" rIns="91641" bIns="45821" rtlCol="0" anchor="ctr"/>
          <a:lstStyle>
            <a:extLst/>
          </a:lstStyle>
          <a:p>
            <a:pPr algn="ctr" eaLnBrk="1" latinLnBrk="0" hangingPunct="1"/>
            <a:endParaRPr kumimoji="0" lang="en-US"/>
          </a:p>
        </p:txBody>
      </p:sp>
      <p:sp>
        <p:nvSpPr>
          <p:cNvPr id="9" name="8 Dikdörtgen"/>
          <p:cNvSpPr/>
          <p:nvPr/>
        </p:nvSpPr>
        <p:spPr>
          <a:xfrm rot="21420000">
            <a:off x="597743" y="1001822"/>
            <a:ext cx="4327026" cy="4325551"/>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lIns="91641" tIns="45821" rIns="91641" bIns="45821" rtlCol="0" anchor="ctr"/>
          <a:lstStyle>
            <a:extLst/>
          </a:lstStyle>
          <a:p>
            <a:pPr algn="ctr" eaLnBrk="1" latinLnBrk="0" hangingPunct="1"/>
            <a:endParaRPr kumimoji="0" lang="en-US"/>
          </a:p>
        </p:txBody>
      </p:sp>
      <p:sp>
        <p:nvSpPr>
          <p:cNvPr id="2" name="1 Başlık"/>
          <p:cNvSpPr>
            <a:spLocks noGrp="1"/>
          </p:cNvSpPr>
          <p:nvPr>
            <p:ph type="title"/>
          </p:nvPr>
        </p:nvSpPr>
        <p:spPr>
          <a:xfrm>
            <a:off x="5398454" y="1146440"/>
            <a:ext cx="3434953" cy="2063591"/>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98454" y="3293515"/>
            <a:ext cx="3434953" cy="1926019"/>
          </a:xfrm>
        </p:spPr>
        <p:txBody>
          <a:bodyPr rot="0" spcFirstLastPara="0" vertOverflow="overflow" horzOverflow="overflow" vert="horz" wrap="square" lIns="82477"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B61BEF0D-F0BB-DE4B-95CE-6DB70DBA9567}" type="datetimeFigureOut">
              <a:rPr lang="en-US" smtClean="0"/>
              <a:pPr/>
              <a:t>5/6/2024</a:t>
            </a:fld>
            <a:endParaRPr lang="en-US" dirty="0"/>
          </a:p>
        </p:txBody>
      </p:sp>
      <p:sp>
        <p:nvSpPr>
          <p:cNvPr id="6" name="5 Altbilgi Yer Tutucusu"/>
          <p:cNvSpPr>
            <a:spLocks noGrp="1"/>
          </p:cNvSpPr>
          <p:nvPr>
            <p:ph type="ftr" sz="quarter" idx="11"/>
          </p:nvPr>
        </p:nvSpPr>
        <p:spPr/>
        <p:txBody>
          <a:bodyPr/>
          <a:lstStyle>
            <a:extLst/>
          </a:lstStyle>
          <a:p>
            <a:endParaRPr lang="en-US" dirty="0"/>
          </a:p>
        </p:txBody>
      </p:sp>
      <p:sp>
        <p:nvSpPr>
          <p:cNvPr id="7" name="6 Slayt Numarası Yer Tutucusu"/>
          <p:cNvSpPr>
            <a:spLocks noGrp="1"/>
          </p:cNvSpPr>
          <p:nvPr>
            <p:ph type="sldNum" sz="quarter" idx="12"/>
          </p:nvPr>
        </p:nvSpPr>
        <p:spPr/>
        <p:txBody>
          <a:bodyPr/>
          <a:lstStyle>
            <a:extLst/>
          </a:lstStyle>
          <a:p>
            <a:fld id="{D57F1E4F-1CFF-5643-939E-217C01CDF565}" type="slidenum">
              <a:rPr lang="en-US" smtClean="0"/>
              <a:pPr/>
              <a:t>‹#›</a:t>
            </a:fld>
            <a:endParaRPr lang="en-US" dirty="0"/>
          </a:p>
        </p:txBody>
      </p:sp>
      <p:sp>
        <p:nvSpPr>
          <p:cNvPr id="10" name="9 Resim Yer Tutucusu"/>
          <p:cNvSpPr>
            <a:spLocks noGrp="1"/>
          </p:cNvSpPr>
          <p:nvPr>
            <p:ph type="pic" idx="1"/>
          </p:nvPr>
        </p:nvSpPr>
        <p:spPr>
          <a:xfrm>
            <a:off x="664834" y="1044135"/>
            <a:ext cx="4213543" cy="4218898"/>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67555" y="0"/>
            <a:ext cx="992320" cy="6878638"/>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lIns="91641" tIns="45821" rIns="91641" bIns="45821" anchor="ctr"/>
          <a:lstStyle>
            <a:extLst/>
          </a:lstStyle>
          <a:p>
            <a:pPr algn="ctr" eaLnBrk="1" latinLnBrk="0" hangingPunct="1"/>
            <a:endParaRPr kumimoji="0" lang="en-US"/>
          </a:p>
        </p:txBody>
      </p:sp>
      <p:sp>
        <p:nvSpPr>
          <p:cNvPr id="3" name="2 Başlık Yer Tutucusu"/>
          <p:cNvSpPr>
            <a:spLocks noGrp="1"/>
          </p:cNvSpPr>
          <p:nvPr>
            <p:ph type="title"/>
          </p:nvPr>
        </p:nvSpPr>
        <p:spPr>
          <a:xfrm>
            <a:off x="457994" y="321003"/>
            <a:ext cx="7251568" cy="1146440"/>
          </a:xfrm>
          <a:prstGeom prst="rect">
            <a:avLst/>
          </a:prstGeom>
        </p:spPr>
        <p:txBody>
          <a:bodyPr vert="horz" lIns="45821" tIns="0" rIns="45821"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994" y="1614259"/>
            <a:ext cx="7251568" cy="4860904"/>
          </a:xfrm>
          <a:prstGeom prst="rect">
            <a:avLst/>
          </a:prstGeom>
        </p:spPr>
        <p:txBody>
          <a:bodyPr vert="horz" lIns="91641" tIns="45821" rIns="91641" bIns="45821">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53307" y="6577681"/>
            <a:ext cx="2005941" cy="227585"/>
          </a:xfrm>
          <a:prstGeom prst="rect">
            <a:avLst/>
          </a:prstGeom>
        </p:spPr>
        <p:txBody>
          <a:bodyPr vert="horz" lIns="91641" tIns="0" rIns="91641" bIns="0" anchor="b"/>
          <a:lstStyle>
            <a:lvl1pPr algn="l" eaLnBrk="1" latinLnBrk="0" hangingPunct="1">
              <a:defRPr kumimoji="0" sz="1000">
                <a:solidFill>
                  <a:schemeClr val="tx2"/>
                </a:solidFill>
              </a:defRPr>
            </a:lvl1pPr>
            <a:extLst/>
          </a:lstStyle>
          <a:p>
            <a:fld id="{B61BEF0D-F0BB-DE4B-95CE-6DB70DBA9567}" type="datetimeFigureOut">
              <a:rPr lang="en-US" smtClean="0"/>
              <a:pPr/>
              <a:t>5/6/2024</a:t>
            </a:fld>
            <a:endParaRPr lang="en-US" dirty="0"/>
          </a:p>
        </p:txBody>
      </p:sp>
      <p:sp>
        <p:nvSpPr>
          <p:cNvPr id="4" name="3 Altbilgi Yer Tutucusu"/>
          <p:cNvSpPr>
            <a:spLocks noGrp="1"/>
          </p:cNvSpPr>
          <p:nvPr>
            <p:ph type="ftr" sz="quarter" idx="3"/>
          </p:nvPr>
        </p:nvSpPr>
        <p:spPr>
          <a:xfrm>
            <a:off x="457994" y="6577681"/>
            <a:ext cx="3663950" cy="229288"/>
          </a:xfrm>
          <a:prstGeom prst="rect">
            <a:avLst/>
          </a:prstGeom>
        </p:spPr>
        <p:txBody>
          <a:bodyPr vert="horz" lIns="91641" tIns="0" rIns="91641" bIns="0" anchor="b"/>
          <a:lstStyle>
            <a:lvl1pPr algn="r" eaLnBrk="1" latinLnBrk="0" hangingPunct="1">
              <a:defRPr kumimoji="0" sz="1000">
                <a:solidFill>
                  <a:schemeClr val="tx2"/>
                </a:solidFill>
              </a:defRPr>
            </a:lvl1pPr>
            <a:extLst/>
          </a:lstStyle>
          <a:p>
            <a:endParaRPr lang="en-US" dirty="0"/>
          </a:p>
        </p:txBody>
      </p:sp>
      <p:sp>
        <p:nvSpPr>
          <p:cNvPr id="16" name="15 Slayt Numarası Yer Tutucusu"/>
          <p:cNvSpPr>
            <a:spLocks noGrp="1"/>
          </p:cNvSpPr>
          <p:nvPr>
            <p:ph type="sldNum" sz="quarter" idx="4"/>
          </p:nvPr>
        </p:nvSpPr>
        <p:spPr>
          <a:xfrm>
            <a:off x="6262301" y="6575978"/>
            <a:ext cx="589357" cy="229288"/>
          </a:xfrm>
          <a:prstGeom prst="rect">
            <a:avLst/>
          </a:prstGeom>
        </p:spPr>
        <p:txBody>
          <a:bodyPr vert="horz" lIns="0" tIns="0" rIns="0" bIns="0" anchor="b"/>
          <a:lstStyle>
            <a:lvl1pPr algn="r" eaLnBrk="1" latinLnBrk="0" hangingPunct="1">
              <a:defRPr kumimoji="0" sz="1100">
                <a:solidFill>
                  <a:schemeClr val="tx2"/>
                </a:solidFill>
              </a:defRPr>
            </a:lvl1pPr>
            <a:extLst/>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924" indent="-274924" algn="l" rtl="0" eaLnBrk="1" latinLnBrk="0" hangingPunct="1">
        <a:spcBef>
          <a:spcPts val="601"/>
        </a:spcBef>
        <a:buClr>
          <a:schemeClr val="tx2"/>
        </a:buClr>
        <a:buSzPct val="73000"/>
        <a:buFont typeface="Wingdings 2"/>
        <a:buChar char=""/>
        <a:defRPr kumimoji="0" sz="2600" kern="1200" baseline="0">
          <a:solidFill>
            <a:schemeClr val="tx1"/>
          </a:solidFill>
          <a:latin typeface="+mn-lt"/>
          <a:ea typeface="+mn-ea"/>
          <a:cs typeface="+mn-cs"/>
        </a:defRPr>
      </a:lvl1pPr>
      <a:lvl2pPr marL="522355" indent="-229103" algn="l" rtl="0" eaLnBrk="1" latinLnBrk="0" hangingPunct="1">
        <a:spcBef>
          <a:spcPts val="501"/>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60622" indent="-229103" algn="l" rtl="0" eaLnBrk="1" latinLnBrk="0" hangingPunct="1">
        <a:spcBef>
          <a:spcPts val="401"/>
        </a:spcBef>
        <a:buClr>
          <a:schemeClr val="accent4"/>
        </a:buClr>
        <a:buSzPct val="60000"/>
        <a:buFont typeface="Wingdings"/>
        <a:buChar char=""/>
        <a:defRPr kumimoji="0" sz="2000" kern="1200">
          <a:solidFill>
            <a:schemeClr val="tx1"/>
          </a:solidFill>
          <a:latin typeface="+mn-lt"/>
          <a:ea typeface="+mn-ea"/>
          <a:cs typeface="+mn-cs"/>
        </a:defRPr>
      </a:lvl3pPr>
      <a:lvl4pPr marL="1008053" indent="-229103"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2976" indent="-229103" algn="l" rtl="0" eaLnBrk="1" latinLnBrk="0" hangingPunct="1">
        <a:spcBef>
          <a:spcPts val="401"/>
        </a:spcBef>
        <a:buClr>
          <a:schemeClr val="accent4"/>
        </a:buClr>
        <a:buSzPct val="70000"/>
        <a:buFont typeface="Wingdings"/>
        <a:buChar char=""/>
        <a:defRPr kumimoji="0" sz="1800" kern="1200">
          <a:solidFill>
            <a:schemeClr val="tx1"/>
          </a:solidFill>
          <a:latin typeface="+mn-lt"/>
          <a:ea typeface="+mn-ea"/>
          <a:cs typeface="+mn-cs"/>
        </a:defRPr>
      </a:lvl5pPr>
      <a:lvl6pPr marL="1475423" indent="-183282" algn="l" rtl="0" eaLnBrk="1" latinLnBrk="0" hangingPunct="1">
        <a:spcBef>
          <a:spcPts val="401"/>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7033" indent="-183282"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51152" indent="-183282" algn="l" rtl="0" eaLnBrk="1" latinLnBrk="0" hangingPunct="1">
        <a:spcBef>
          <a:spcPts val="301"/>
        </a:spcBef>
        <a:buClr>
          <a:schemeClr val="accent4"/>
        </a:buClr>
        <a:buSzPct val="100000"/>
        <a:buChar char="•"/>
        <a:defRPr kumimoji="0" sz="1600" kern="1200" baseline="0">
          <a:solidFill>
            <a:schemeClr val="tx1">
              <a:tint val="85000"/>
            </a:schemeClr>
          </a:solidFill>
          <a:latin typeface="+mn-lt"/>
          <a:ea typeface="+mn-ea"/>
          <a:cs typeface="+mn-cs"/>
        </a:defRPr>
      </a:lvl8pPr>
      <a:lvl9pPr marL="2061926" indent="-183282"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8206" algn="l" rtl="0" eaLnBrk="1" latinLnBrk="0" hangingPunct="1">
        <a:defRPr kumimoji="0" kern="1200">
          <a:solidFill>
            <a:schemeClr val="tx1"/>
          </a:solidFill>
          <a:latin typeface="+mn-lt"/>
          <a:ea typeface="+mn-ea"/>
          <a:cs typeface="+mn-cs"/>
        </a:defRPr>
      </a:lvl2pPr>
      <a:lvl3pPr marL="916412" algn="l" rtl="0" eaLnBrk="1" latinLnBrk="0" hangingPunct="1">
        <a:defRPr kumimoji="0" kern="1200">
          <a:solidFill>
            <a:schemeClr val="tx1"/>
          </a:solidFill>
          <a:latin typeface="+mn-lt"/>
          <a:ea typeface="+mn-ea"/>
          <a:cs typeface="+mn-cs"/>
        </a:defRPr>
      </a:lvl3pPr>
      <a:lvl4pPr marL="1374618" algn="l" rtl="0" eaLnBrk="1" latinLnBrk="0" hangingPunct="1">
        <a:defRPr kumimoji="0" kern="1200">
          <a:solidFill>
            <a:schemeClr val="tx1"/>
          </a:solidFill>
          <a:latin typeface="+mn-lt"/>
          <a:ea typeface="+mn-ea"/>
          <a:cs typeface="+mn-cs"/>
        </a:defRPr>
      </a:lvl4pPr>
      <a:lvl5pPr marL="1832823" algn="l" rtl="0" eaLnBrk="1" latinLnBrk="0" hangingPunct="1">
        <a:defRPr kumimoji="0" kern="1200">
          <a:solidFill>
            <a:schemeClr val="tx1"/>
          </a:solidFill>
          <a:latin typeface="+mn-lt"/>
          <a:ea typeface="+mn-ea"/>
          <a:cs typeface="+mn-cs"/>
        </a:defRPr>
      </a:lvl5pPr>
      <a:lvl6pPr marL="2291029" algn="l" rtl="0" eaLnBrk="1" latinLnBrk="0" hangingPunct="1">
        <a:defRPr kumimoji="0" kern="1200">
          <a:solidFill>
            <a:schemeClr val="tx1"/>
          </a:solidFill>
          <a:latin typeface="+mn-lt"/>
          <a:ea typeface="+mn-ea"/>
          <a:cs typeface="+mn-cs"/>
        </a:defRPr>
      </a:lvl6pPr>
      <a:lvl7pPr marL="2749235" algn="l" rtl="0" eaLnBrk="1" latinLnBrk="0" hangingPunct="1">
        <a:defRPr kumimoji="0" kern="1200">
          <a:solidFill>
            <a:schemeClr val="tx1"/>
          </a:solidFill>
          <a:latin typeface="+mn-lt"/>
          <a:ea typeface="+mn-ea"/>
          <a:cs typeface="+mn-cs"/>
        </a:defRPr>
      </a:lvl7pPr>
      <a:lvl8pPr marL="3207441" algn="l" rtl="0" eaLnBrk="1" latinLnBrk="0" hangingPunct="1">
        <a:defRPr kumimoji="0" kern="1200">
          <a:solidFill>
            <a:schemeClr val="tx1"/>
          </a:solidFill>
          <a:latin typeface="+mn-lt"/>
          <a:ea typeface="+mn-ea"/>
          <a:cs typeface="+mn-cs"/>
        </a:defRPr>
      </a:lvl8pPr>
      <a:lvl9pPr marL="3665647"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2.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stretch>
            <a:fillRect/>
          </a:stretch>
        </p:blipFill>
        <p:spPr>
          <a:xfrm>
            <a:off x="606552" y="3425952"/>
            <a:ext cx="1664208" cy="2221992"/>
          </a:xfrm>
          <a:prstGeom prst="rect">
            <a:avLst/>
          </a:prstGeom>
        </p:spPr>
      </p:pic>
      <p:pic>
        <p:nvPicPr>
          <p:cNvPr id="3" name="Resim 2"/>
          <p:cNvPicPr>
            <a:picLocks noChangeAspect="1"/>
          </p:cNvPicPr>
          <p:nvPr/>
        </p:nvPicPr>
        <p:blipFill>
          <a:blip r:embed="rId3" cstate="print"/>
          <a:stretch>
            <a:fillRect/>
          </a:stretch>
        </p:blipFill>
        <p:spPr>
          <a:xfrm>
            <a:off x="1664210" y="5788152"/>
            <a:ext cx="283464" cy="283464"/>
          </a:xfrm>
          <a:prstGeom prst="rect">
            <a:avLst/>
          </a:prstGeom>
        </p:spPr>
      </p:pic>
      <p:pic>
        <p:nvPicPr>
          <p:cNvPr id="4" name="Resim 3"/>
          <p:cNvPicPr>
            <a:picLocks noChangeAspect="1"/>
          </p:cNvPicPr>
          <p:nvPr/>
        </p:nvPicPr>
        <p:blipFill>
          <a:blip r:embed="rId4" cstate="print"/>
          <a:stretch>
            <a:fillRect/>
          </a:stretch>
        </p:blipFill>
        <p:spPr>
          <a:xfrm>
            <a:off x="4587240" y="1475232"/>
            <a:ext cx="1722120" cy="3051048"/>
          </a:xfrm>
          <a:prstGeom prst="rect">
            <a:avLst/>
          </a:prstGeom>
        </p:spPr>
      </p:pic>
      <p:sp>
        <p:nvSpPr>
          <p:cNvPr id="6" name="Dikdörtgen 5"/>
          <p:cNvSpPr/>
          <p:nvPr/>
        </p:nvSpPr>
        <p:spPr>
          <a:xfrm>
            <a:off x="3756074" y="688848"/>
            <a:ext cx="5034358" cy="487680"/>
          </a:xfrm>
          <a:prstGeom prst="rect">
            <a:avLst/>
          </a:prstGeom>
          <a:solidFill>
            <a:srgbClr val="FFFFFF"/>
          </a:solidFill>
        </p:spPr>
        <p:txBody>
          <a:bodyPr wrap="none" lIns="0" tIns="0" rIns="0" bIns="0">
            <a:noAutofit/>
          </a:bodyPr>
          <a:lstStyle/>
          <a:p>
            <a:pPr algn="r"/>
            <a:r>
              <a:rPr lang="tr" sz="3900" b="1" dirty="0">
                <a:solidFill>
                  <a:srgbClr val="C00000"/>
                </a:solidFill>
                <a:latin typeface="Century Schoolbook"/>
              </a:rPr>
              <a:t>KADINA YÖNELİK</a:t>
            </a:r>
          </a:p>
        </p:txBody>
      </p:sp>
      <p:sp>
        <p:nvSpPr>
          <p:cNvPr id="7" name="Dikdörtgen 6"/>
          <p:cNvSpPr/>
          <p:nvPr/>
        </p:nvSpPr>
        <p:spPr>
          <a:xfrm>
            <a:off x="6638546" y="1176528"/>
            <a:ext cx="2151888" cy="707136"/>
          </a:xfrm>
          <a:prstGeom prst="rect">
            <a:avLst/>
          </a:prstGeom>
          <a:solidFill>
            <a:srgbClr val="FFFFFF"/>
          </a:solidFill>
        </p:spPr>
        <p:txBody>
          <a:bodyPr wrap="none" lIns="0" tIns="0" rIns="0" bIns="0">
            <a:noAutofit/>
          </a:bodyPr>
          <a:lstStyle/>
          <a:p>
            <a:pPr algn="r"/>
            <a:r>
              <a:rPr lang="tr" sz="3900" b="1" dirty="0">
                <a:solidFill>
                  <a:srgbClr val="C00000"/>
                </a:solidFill>
                <a:latin typeface="Century Schoolbook"/>
              </a:rPr>
              <a:t>ŞİDDET</a:t>
            </a:r>
          </a:p>
        </p:txBody>
      </p:sp>
      <p:sp>
        <p:nvSpPr>
          <p:cNvPr id="9" name="Dikdörtgen 8"/>
          <p:cNvSpPr/>
          <p:nvPr/>
        </p:nvSpPr>
        <p:spPr>
          <a:xfrm>
            <a:off x="2438400" y="4501662"/>
            <a:ext cx="4779264" cy="1341354"/>
          </a:xfrm>
          <a:prstGeom prst="rect">
            <a:avLst/>
          </a:prstGeom>
          <a:solidFill>
            <a:srgbClr val="FFFFFF"/>
          </a:solidFill>
        </p:spPr>
        <p:txBody>
          <a:bodyPr lIns="0" tIns="0" rIns="0" bIns="0">
            <a:noAutofit/>
          </a:bodyPr>
          <a:lstStyle/>
          <a:p>
            <a:pPr indent="177762">
              <a:spcAft>
                <a:spcPts val="350"/>
              </a:spcAft>
            </a:pPr>
            <a:r>
              <a:rPr lang="tr" sz="2000" b="1" dirty="0" smtClean="0">
                <a:latin typeface="Bahnschrift Condensed" pitchFamily="34" charset="0"/>
              </a:rPr>
              <a:t>ŞİDDET NEDİR </a:t>
            </a:r>
          </a:p>
          <a:p>
            <a:pPr indent="177762">
              <a:spcAft>
                <a:spcPts val="350"/>
              </a:spcAft>
            </a:pPr>
            <a:r>
              <a:rPr lang="tr" sz="2000" b="1" dirty="0" smtClean="0">
                <a:latin typeface="Bahnschrift Condensed" pitchFamily="34" charset="0"/>
              </a:rPr>
              <a:t>ŞİDDET ÇEŞİTLERİ</a:t>
            </a:r>
          </a:p>
          <a:p>
            <a:pPr indent="177762">
              <a:spcAft>
                <a:spcPts val="350"/>
              </a:spcAft>
            </a:pPr>
            <a:r>
              <a:rPr lang="tr" sz="2000" b="1" dirty="0" smtClean="0">
                <a:latin typeface="Bahnschrift Condensed" pitchFamily="34" charset="0"/>
              </a:rPr>
              <a:t>KADINA DESTEK KURUM VE KURULUŞLAR</a:t>
            </a:r>
          </a:p>
          <a:p>
            <a:pPr indent="177762"/>
            <a:r>
              <a:rPr lang="tr" sz="2000" b="1" dirty="0" smtClean="0">
                <a:latin typeface="Bahnschrift Condensed" pitchFamily="34" charset="0"/>
              </a:rPr>
              <a:t>KADES (KADIN ACİL YARDIM İHBAR UYGULAMASI </a:t>
            </a:r>
            <a:r>
              <a:rPr lang="tr" sz="2000" b="1" dirty="0" smtClean="0">
                <a:latin typeface="Bahnschrift Condensed" pitchFamily="34" charset="0"/>
              </a:rPr>
              <a:t>)</a:t>
            </a:r>
          </a:p>
          <a:p>
            <a:pPr indent="177762"/>
            <a:r>
              <a:rPr lang="tr" sz="2000" b="1" smtClean="0">
                <a:latin typeface="Bahnschrift Condensed" pitchFamily="34" charset="0"/>
              </a:rPr>
              <a:t>HAZIRLAYAN:  </a:t>
            </a:r>
            <a:r>
              <a:rPr lang="tr" sz="2000" b="1" dirty="0" smtClean="0">
                <a:latin typeface="Bahnschrift Condensed" pitchFamily="34" charset="0"/>
              </a:rPr>
              <a:t>PINAR DÖNMEZ </a:t>
            </a:r>
            <a:endParaRPr lang="tr" sz="2000" b="1" dirty="0">
              <a:latin typeface="Bahnschrift Condensed"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0146" y="377952"/>
            <a:ext cx="6460822" cy="5361666"/>
          </a:xfrm>
          <a:prstGeom prst="rect">
            <a:avLst/>
          </a:prstGeom>
          <a:solidFill>
            <a:srgbClr val="FFFFFF"/>
          </a:solidFill>
        </p:spPr>
        <p:txBody>
          <a:bodyPr lIns="0" tIns="0" rIns="0" bIns="0">
            <a:noAutofit/>
          </a:bodyPr>
          <a:lstStyle/>
          <a:p>
            <a:pPr>
              <a:lnSpc>
                <a:spcPct val="80000"/>
              </a:lnSpc>
              <a:spcAft>
                <a:spcPts val="1538"/>
              </a:spcAft>
            </a:pPr>
            <a:r>
              <a:rPr lang="tr" sz="2900" b="1" dirty="0">
                <a:solidFill>
                  <a:srgbClr val="C00000"/>
                </a:solidFill>
                <a:latin typeface="Segoe UI"/>
              </a:rPr>
              <a:t>KADINA YÖNEL</a:t>
            </a:r>
            <a:r>
              <a:rPr lang="tr" sz="2900" b="1" dirty="0">
                <a:solidFill>
                  <a:srgbClr val="C00000"/>
                </a:solidFill>
                <a:latin typeface="Calibri"/>
              </a:rPr>
              <a:t>İ</a:t>
            </a:r>
            <a:r>
              <a:rPr lang="tr" sz="2900" b="1" dirty="0">
                <a:solidFill>
                  <a:srgbClr val="C00000"/>
                </a:solidFill>
                <a:latin typeface="Segoe UI"/>
              </a:rPr>
              <a:t>K </a:t>
            </a:r>
            <a:r>
              <a:rPr lang="tr" sz="2900" b="1" dirty="0">
                <a:solidFill>
                  <a:srgbClr val="C00000"/>
                </a:solidFill>
                <a:latin typeface="Calibri"/>
              </a:rPr>
              <a:t>Şİ</a:t>
            </a:r>
            <a:r>
              <a:rPr lang="tr" sz="2900" b="1" dirty="0">
                <a:solidFill>
                  <a:srgbClr val="C00000"/>
                </a:solidFill>
                <a:latin typeface="Segoe UI"/>
              </a:rPr>
              <a:t>DDETLE MÜCADELE KONUSUNDA H</a:t>
            </a:r>
            <a:r>
              <a:rPr lang="tr" sz="2900" b="1" dirty="0">
                <a:solidFill>
                  <a:srgbClr val="C00000"/>
                </a:solidFill>
                <a:latin typeface="Calibri"/>
              </a:rPr>
              <a:t>İ</a:t>
            </a:r>
            <a:r>
              <a:rPr lang="tr" sz="2900" b="1" dirty="0">
                <a:solidFill>
                  <a:srgbClr val="C00000"/>
                </a:solidFill>
                <a:latin typeface="Segoe UI"/>
              </a:rPr>
              <a:t>ZMET VEREN KURUM KURULU</a:t>
            </a:r>
            <a:r>
              <a:rPr lang="tr" sz="2900" b="1" dirty="0">
                <a:solidFill>
                  <a:srgbClr val="C00000"/>
                </a:solidFill>
                <a:latin typeface="Calibri"/>
              </a:rPr>
              <a:t>Ş </a:t>
            </a:r>
            <a:r>
              <a:rPr lang="tr" sz="2900" b="1" dirty="0">
                <a:solidFill>
                  <a:srgbClr val="C00000"/>
                </a:solidFill>
                <a:latin typeface="Segoe UI"/>
              </a:rPr>
              <a:t>VE UYGULAMALAR</a:t>
            </a:r>
          </a:p>
          <a:p>
            <a:pPr marL="227604">
              <a:lnSpc>
                <a:spcPct val="115000"/>
              </a:lnSpc>
            </a:pPr>
            <a:r>
              <a:rPr lang="tr" sz="2200" dirty="0">
                <a:solidFill>
                  <a:srgbClr val="D34817"/>
                </a:solidFill>
                <a:latin typeface="Segoe UI"/>
              </a:rPr>
              <a:t>o </a:t>
            </a:r>
            <a:r>
              <a:rPr lang="tr" sz="2300" b="1" dirty="0">
                <a:latin typeface="Segoe UI"/>
              </a:rPr>
              <a:t>Aile ve Sosyal Politikalar </a:t>
            </a:r>
            <a:r>
              <a:rPr lang="tr" sz="2400" b="1" dirty="0">
                <a:latin typeface="Calibri"/>
              </a:rPr>
              <a:t>İ</a:t>
            </a:r>
            <a:r>
              <a:rPr lang="tr" sz="2300" b="1" dirty="0">
                <a:latin typeface="Segoe UI"/>
              </a:rPr>
              <a:t>l Müdürlükleri </a:t>
            </a:r>
            <a:endParaRPr lang="tr" sz="2300" b="1" dirty="0" smtClean="0">
              <a:latin typeface="Segoe UI"/>
            </a:endParaRPr>
          </a:p>
          <a:p>
            <a:pPr marL="227604">
              <a:lnSpc>
                <a:spcPct val="115000"/>
              </a:lnSpc>
            </a:pPr>
            <a:r>
              <a:rPr lang="tr" sz="2200" dirty="0" smtClean="0">
                <a:solidFill>
                  <a:srgbClr val="D34817"/>
                </a:solidFill>
                <a:latin typeface="Segoe UI"/>
              </a:rPr>
              <a:t>o </a:t>
            </a:r>
            <a:r>
              <a:rPr lang="tr" sz="2400" b="1" dirty="0" smtClean="0">
                <a:latin typeface="Calibri"/>
              </a:rPr>
              <a:t>Ş</a:t>
            </a:r>
            <a:r>
              <a:rPr lang="tr" sz="2300" b="1" dirty="0" smtClean="0">
                <a:latin typeface="Segoe UI"/>
              </a:rPr>
              <a:t>ÖN</a:t>
            </a:r>
            <a:r>
              <a:rPr lang="tr" sz="2400" b="1" dirty="0" smtClean="0">
                <a:latin typeface="Calibri"/>
              </a:rPr>
              <a:t>İ</a:t>
            </a:r>
            <a:r>
              <a:rPr lang="tr" sz="2300" b="1" dirty="0" smtClean="0">
                <a:latin typeface="Segoe UI"/>
              </a:rPr>
              <a:t>M’ler</a:t>
            </a:r>
          </a:p>
          <a:p>
            <a:pPr indent="419012">
              <a:lnSpc>
                <a:spcPct val="111000"/>
              </a:lnSpc>
            </a:pPr>
            <a:r>
              <a:rPr lang="tr" sz="2200" dirty="0" smtClean="0">
                <a:solidFill>
                  <a:srgbClr val="D34817"/>
                </a:solidFill>
                <a:latin typeface="Segoe UI"/>
              </a:rPr>
              <a:t>o </a:t>
            </a:r>
            <a:r>
              <a:rPr lang="tr" sz="2400" b="1" dirty="0" smtClean="0">
                <a:latin typeface="Calibri"/>
              </a:rPr>
              <a:t>İ</a:t>
            </a:r>
            <a:r>
              <a:rPr lang="tr" sz="2300" b="1" dirty="0" smtClean="0">
                <a:latin typeface="Segoe UI"/>
              </a:rPr>
              <a:t>lk Kabul Birimleri</a:t>
            </a:r>
          </a:p>
          <a:p>
            <a:pPr indent="419012">
              <a:lnSpc>
                <a:spcPct val="111000"/>
              </a:lnSpc>
            </a:pPr>
            <a:r>
              <a:rPr lang="tr" sz="2200" dirty="0" smtClean="0">
                <a:solidFill>
                  <a:srgbClr val="D34817"/>
                </a:solidFill>
                <a:latin typeface="Segoe UI"/>
              </a:rPr>
              <a:t>o </a:t>
            </a:r>
            <a:r>
              <a:rPr lang="tr" sz="2300" b="1" dirty="0">
                <a:latin typeface="Segoe UI"/>
              </a:rPr>
              <a:t>Kadın konukevleri</a:t>
            </a:r>
          </a:p>
          <a:p>
            <a:pPr indent="419012">
              <a:lnSpc>
                <a:spcPct val="111000"/>
              </a:lnSpc>
            </a:pPr>
            <a:r>
              <a:rPr lang="tr" sz="2200" dirty="0">
                <a:solidFill>
                  <a:srgbClr val="D34817"/>
                </a:solidFill>
                <a:latin typeface="Segoe UI"/>
              </a:rPr>
              <a:t>o </a:t>
            </a:r>
            <a:r>
              <a:rPr lang="tr" sz="2300" b="1" dirty="0">
                <a:latin typeface="Segoe UI"/>
              </a:rPr>
              <a:t>Sosyal Hizmet Merkezleri</a:t>
            </a:r>
          </a:p>
          <a:p>
            <a:pPr indent="419012">
              <a:lnSpc>
                <a:spcPct val="115000"/>
              </a:lnSpc>
            </a:pPr>
            <a:r>
              <a:rPr lang="tr" sz="2200" dirty="0">
                <a:solidFill>
                  <a:srgbClr val="D34817"/>
                </a:solidFill>
                <a:latin typeface="Segoe UI"/>
              </a:rPr>
              <a:t>o </a:t>
            </a:r>
            <a:r>
              <a:rPr lang="tr" sz="2300" b="1" dirty="0">
                <a:latin typeface="Segoe UI"/>
              </a:rPr>
              <a:t>ALO 183</a:t>
            </a:r>
          </a:p>
          <a:p>
            <a:pPr indent="419012">
              <a:lnSpc>
                <a:spcPct val="115000"/>
              </a:lnSpc>
            </a:pPr>
            <a:r>
              <a:rPr lang="tr" sz="2200" dirty="0">
                <a:solidFill>
                  <a:srgbClr val="D34817"/>
                </a:solidFill>
                <a:latin typeface="Segoe UI"/>
              </a:rPr>
              <a:t>o </a:t>
            </a:r>
            <a:r>
              <a:rPr lang="tr" sz="2300" b="1" dirty="0">
                <a:latin typeface="Segoe UI"/>
              </a:rPr>
              <a:t>Kades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48640" y="463296"/>
            <a:ext cx="7272528" cy="874776"/>
          </a:xfrm>
          <a:prstGeom prst="rect">
            <a:avLst/>
          </a:prstGeom>
          <a:solidFill>
            <a:srgbClr val="FFFFFF"/>
          </a:solidFill>
        </p:spPr>
        <p:txBody>
          <a:bodyPr lIns="0" tIns="0" rIns="0" bIns="0">
            <a:noAutofit/>
          </a:bodyPr>
          <a:lstStyle/>
          <a:p>
            <a:pPr>
              <a:lnSpc>
                <a:spcPct val="93000"/>
              </a:lnSpc>
            </a:pPr>
            <a:r>
              <a:rPr lang="tr" sz="2900" b="1" dirty="0">
                <a:solidFill>
                  <a:srgbClr val="C00000"/>
                </a:solidFill>
                <a:latin typeface="Segoe UI"/>
              </a:rPr>
              <a:t>KADIN AC</a:t>
            </a:r>
            <a:r>
              <a:rPr lang="tr" sz="3000" b="1" dirty="0">
                <a:solidFill>
                  <a:srgbClr val="C00000"/>
                </a:solidFill>
                <a:latin typeface="Calibri"/>
              </a:rPr>
              <a:t>İ</a:t>
            </a:r>
            <a:r>
              <a:rPr lang="tr" sz="2900" b="1" dirty="0">
                <a:solidFill>
                  <a:srgbClr val="C00000"/>
                </a:solidFill>
                <a:latin typeface="Segoe UI"/>
              </a:rPr>
              <a:t>L YARDIM </a:t>
            </a:r>
            <a:r>
              <a:rPr lang="tr" sz="3000" b="1" dirty="0">
                <a:solidFill>
                  <a:srgbClr val="C00000"/>
                </a:solidFill>
                <a:latin typeface="Calibri"/>
              </a:rPr>
              <a:t>İ</a:t>
            </a:r>
            <a:r>
              <a:rPr lang="tr" sz="2900" b="1" dirty="0">
                <a:solidFill>
                  <a:srgbClr val="C00000"/>
                </a:solidFill>
                <a:latin typeface="Segoe UI"/>
              </a:rPr>
              <a:t>HBAR</a:t>
            </a:r>
          </a:p>
          <a:p>
            <a:pPr>
              <a:lnSpc>
                <a:spcPct val="93000"/>
              </a:lnSpc>
            </a:pPr>
            <a:r>
              <a:rPr lang="tr" sz="3200" b="1" dirty="0">
                <a:solidFill>
                  <a:srgbClr val="C00000"/>
                </a:solidFill>
                <a:latin typeface="Segoe UI"/>
              </a:rPr>
              <a:t>UYGULAMASI </a:t>
            </a:r>
            <a:r>
              <a:rPr lang="tr" sz="2900" b="1" dirty="0">
                <a:solidFill>
                  <a:srgbClr val="C00000"/>
                </a:solidFill>
                <a:latin typeface="Segoe UI"/>
              </a:rPr>
              <a:t>(KADES) NED</a:t>
            </a:r>
            <a:r>
              <a:rPr lang="tr" sz="3000" b="1" dirty="0">
                <a:solidFill>
                  <a:srgbClr val="C00000"/>
                </a:solidFill>
                <a:latin typeface="Calibri"/>
              </a:rPr>
              <a:t>İ</a:t>
            </a:r>
            <a:r>
              <a:rPr lang="tr" sz="2900" b="1" dirty="0">
                <a:solidFill>
                  <a:srgbClr val="C00000"/>
                </a:solidFill>
                <a:latin typeface="Segoe UI"/>
              </a:rPr>
              <a:t>R?</a:t>
            </a:r>
          </a:p>
        </p:txBody>
      </p:sp>
      <p:sp>
        <p:nvSpPr>
          <p:cNvPr id="3" name="Dikdörtgen 2"/>
          <p:cNvSpPr/>
          <p:nvPr/>
        </p:nvSpPr>
        <p:spPr>
          <a:xfrm>
            <a:off x="548640" y="1709928"/>
            <a:ext cx="7272528" cy="3044952"/>
          </a:xfrm>
          <a:prstGeom prst="rect">
            <a:avLst/>
          </a:prstGeom>
          <a:solidFill>
            <a:srgbClr val="FFFFFF"/>
          </a:solidFill>
        </p:spPr>
        <p:txBody>
          <a:bodyPr lIns="0" tIns="0" rIns="0" bIns="0">
            <a:noAutofit/>
          </a:bodyPr>
          <a:lstStyle/>
          <a:p>
            <a:pPr marL="234206" indent="-279340">
              <a:lnSpc>
                <a:spcPct val="94000"/>
              </a:lnSpc>
              <a:spcAft>
                <a:spcPts val="2730"/>
              </a:spcAft>
            </a:pPr>
            <a:r>
              <a:rPr lang="tr" sz="2200" dirty="0">
                <a:solidFill>
                  <a:srgbClr val="D34817"/>
                </a:solidFill>
                <a:latin typeface="Segoe UI"/>
              </a:rPr>
              <a:t>o </a:t>
            </a:r>
            <a:r>
              <a:rPr lang="tr" sz="2300" b="1" dirty="0">
                <a:latin typeface="Segoe UI"/>
              </a:rPr>
              <a:t>KADES, kadınların ve çocukların maruz kaldı</a:t>
            </a:r>
            <a:r>
              <a:rPr lang="tr" sz="2400" b="1" dirty="0">
                <a:latin typeface="Calibri"/>
              </a:rPr>
              <a:t>ğ</a:t>
            </a:r>
            <a:r>
              <a:rPr lang="tr" sz="2300" b="1" dirty="0">
                <a:latin typeface="Segoe UI"/>
              </a:rPr>
              <a:t>ı </a:t>
            </a:r>
            <a:r>
              <a:rPr lang="tr" sz="2400" b="1" dirty="0">
                <a:latin typeface="Calibri"/>
              </a:rPr>
              <a:t>ş</a:t>
            </a:r>
            <a:r>
              <a:rPr lang="tr" sz="2300" b="1" dirty="0">
                <a:latin typeface="Segoe UI"/>
              </a:rPr>
              <a:t>iddet, taciz gibi kötü eylemleri birazda olsun engellemek adına kullanıcılara sunulmu</a:t>
            </a:r>
            <a:r>
              <a:rPr lang="tr" sz="2400" b="1" dirty="0">
                <a:latin typeface="Calibri"/>
              </a:rPr>
              <a:t>ş </a:t>
            </a:r>
            <a:r>
              <a:rPr lang="tr" sz="2300" b="1" dirty="0">
                <a:latin typeface="Segoe UI"/>
              </a:rPr>
              <a:t>resmi bir uygulamadır.</a:t>
            </a:r>
          </a:p>
          <a:p>
            <a:pPr marL="234206" indent="-279340">
              <a:lnSpc>
                <a:spcPct val="95000"/>
              </a:lnSpc>
            </a:pPr>
            <a:r>
              <a:rPr lang="tr" sz="2200" dirty="0">
                <a:solidFill>
                  <a:srgbClr val="D34817"/>
                </a:solidFill>
                <a:latin typeface="Segoe UI"/>
              </a:rPr>
              <a:t>o </a:t>
            </a:r>
            <a:r>
              <a:rPr lang="tr" sz="2300" b="1" dirty="0">
                <a:latin typeface="Segoe UI"/>
              </a:rPr>
              <a:t>Emniyet Genel Müdürlü</a:t>
            </a:r>
            <a:r>
              <a:rPr lang="tr" sz="2400" b="1" dirty="0">
                <a:latin typeface="Calibri"/>
              </a:rPr>
              <a:t>ğ</a:t>
            </a:r>
            <a:r>
              <a:rPr lang="tr" sz="2300" b="1" dirty="0">
                <a:latin typeface="Segoe UI"/>
              </a:rPr>
              <a:t>ü tarafından hazırlanmı</a:t>
            </a:r>
            <a:r>
              <a:rPr lang="tr" sz="2400" b="1" dirty="0">
                <a:latin typeface="Calibri"/>
              </a:rPr>
              <a:t>ş </a:t>
            </a:r>
            <a:r>
              <a:rPr lang="tr" sz="2300" b="1" dirty="0">
                <a:latin typeface="Segoe UI"/>
              </a:rPr>
              <a:t>ve acil durumlarda ilk aklınıza gelecek acil müdahale uygulamasıdır.</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60832" y="426722"/>
            <a:ext cx="5324856" cy="938784"/>
          </a:xfrm>
          <a:prstGeom prst="rect">
            <a:avLst/>
          </a:prstGeom>
          <a:solidFill>
            <a:srgbClr val="FFFFFF"/>
          </a:solidFill>
        </p:spPr>
        <p:txBody>
          <a:bodyPr lIns="0" tIns="0" rIns="0" bIns="0">
            <a:noAutofit/>
          </a:bodyPr>
          <a:lstStyle/>
          <a:p>
            <a:pPr>
              <a:lnSpc>
                <a:spcPct val="93000"/>
              </a:lnSpc>
            </a:pPr>
            <a:r>
              <a:rPr lang="tr" sz="3200" b="1" dirty="0">
                <a:solidFill>
                  <a:srgbClr val="C00000"/>
                </a:solidFill>
                <a:latin typeface="Segoe UI"/>
              </a:rPr>
              <a:t>KADIN AC</a:t>
            </a:r>
            <a:r>
              <a:rPr lang="tr" sz="3200" b="1" dirty="0">
                <a:solidFill>
                  <a:srgbClr val="C00000"/>
                </a:solidFill>
                <a:latin typeface="Calibri"/>
              </a:rPr>
              <a:t>İ</a:t>
            </a:r>
            <a:r>
              <a:rPr lang="tr" sz="3200" b="1" dirty="0">
                <a:solidFill>
                  <a:srgbClr val="C00000"/>
                </a:solidFill>
                <a:latin typeface="Segoe UI"/>
              </a:rPr>
              <a:t>L YARDIM </a:t>
            </a:r>
            <a:r>
              <a:rPr lang="tr" sz="3200" b="1" dirty="0">
                <a:solidFill>
                  <a:srgbClr val="C00000"/>
                </a:solidFill>
                <a:latin typeface="Calibri"/>
              </a:rPr>
              <a:t>İ</a:t>
            </a:r>
            <a:r>
              <a:rPr lang="tr" sz="3200" b="1" dirty="0">
                <a:solidFill>
                  <a:srgbClr val="C00000"/>
                </a:solidFill>
                <a:latin typeface="Segoe UI"/>
              </a:rPr>
              <a:t>HBAR</a:t>
            </a:r>
          </a:p>
          <a:p>
            <a:pPr>
              <a:lnSpc>
                <a:spcPct val="93000"/>
              </a:lnSpc>
            </a:pPr>
            <a:r>
              <a:rPr lang="tr" sz="3200" b="1" dirty="0">
                <a:solidFill>
                  <a:srgbClr val="C00000"/>
                </a:solidFill>
                <a:latin typeface="Segoe UI"/>
              </a:rPr>
              <a:t>UYGULAMASI (KADES)</a:t>
            </a:r>
          </a:p>
        </p:txBody>
      </p:sp>
      <p:sp>
        <p:nvSpPr>
          <p:cNvPr id="3" name="Dikdörtgen 2"/>
          <p:cNvSpPr/>
          <p:nvPr/>
        </p:nvSpPr>
        <p:spPr>
          <a:xfrm>
            <a:off x="548640" y="1700784"/>
            <a:ext cx="6915912" cy="1420368"/>
          </a:xfrm>
          <a:prstGeom prst="rect">
            <a:avLst/>
          </a:prstGeom>
          <a:solidFill>
            <a:srgbClr val="FFFFFF"/>
          </a:solidFill>
        </p:spPr>
        <p:txBody>
          <a:bodyPr lIns="0" tIns="0" rIns="0" bIns="0">
            <a:noAutofit/>
          </a:bodyPr>
          <a:lstStyle/>
          <a:p>
            <a:pPr marL="234206" indent="-279340">
              <a:lnSpc>
                <a:spcPct val="93000"/>
              </a:lnSpc>
            </a:pPr>
            <a:r>
              <a:rPr lang="tr" sz="2200" dirty="0">
                <a:solidFill>
                  <a:srgbClr val="D34817"/>
                </a:solidFill>
                <a:latin typeface="Segoe UI"/>
              </a:rPr>
              <a:t>o </a:t>
            </a:r>
            <a:r>
              <a:rPr lang="tr" sz="2300" b="1" dirty="0">
                <a:latin typeface="Segoe UI"/>
              </a:rPr>
              <a:t>KADES uygulaması, son yıllarda giderek artan kadına </a:t>
            </a:r>
            <a:r>
              <a:rPr lang="tr" sz="2400" b="1" dirty="0">
                <a:latin typeface="Calibri"/>
              </a:rPr>
              <a:t>ş</a:t>
            </a:r>
            <a:r>
              <a:rPr lang="tr" sz="2300" b="1" dirty="0">
                <a:latin typeface="Segoe UI"/>
              </a:rPr>
              <a:t>iddet olaylarının önüne geçebilmek ve kadınlara yardım edebilmek amacıyla geli</a:t>
            </a:r>
            <a:r>
              <a:rPr lang="tr" sz="2400" b="1" dirty="0">
                <a:latin typeface="Calibri"/>
              </a:rPr>
              <a:t>ş</a:t>
            </a:r>
            <a:r>
              <a:rPr lang="tr" sz="2300" b="1" dirty="0">
                <a:latin typeface="Segoe UI"/>
              </a:rPr>
              <a:t>tirilmi</a:t>
            </a:r>
            <a:r>
              <a:rPr lang="tr" sz="2400" b="1" dirty="0">
                <a:latin typeface="Calibri"/>
              </a:rPr>
              <a:t>ş</a:t>
            </a:r>
            <a:r>
              <a:rPr lang="tr" sz="2300" b="1" dirty="0">
                <a:latin typeface="Segoe UI"/>
              </a:rPr>
              <a:t>.</a:t>
            </a:r>
          </a:p>
        </p:txBody>
      </p:sp>
      <p:sp>
        <p:nvSpPr>
          <p:cNvPr id="4" name="Dikdörtgen 3"/>
          <p:cNvSpPr/>
          <p:nvPr/>
        </p:nvSpPr>
        <p:spPr>
          <a:xfrm>
            <a:off x="548640" y="3675888"/>
            <a:ext cx="7196328" cy="1801368"/>
          </a:xfrm>
          <a:prstGeom prst="rect">
            <a:avLst/>
          </a:prstGeom>
          <a:solidFill>
            <a:srgbClr val="FFFFFF"/>
          </a:solidFill>
        </p:spPr>
        <p:txBody>
          <a:bodyPr lIns="0" tIns="0" rIns="0" bIns="0">
            <a:noAutofit/>
          </a:bodyPr>
          <a:lstStyle/>
          <a:p>
            <a:pPr marL="234206" indent="-279340">
              <a:lnSpc>
                <a:spcPct val="93000"/>
              </a:lnSpc>
            </a:pPr>
            <a:r>
              <a:rPr lang="tr" sz="2200" dirty="0">
                <a:solidFill>
                  <a:srgbClr val="D34817"/>
                </a:solidFill>
                <a:latin typeface="Segoe UI"/>
              </a:rPr>
              <a:t>o </a:t>
            </a:r>
            <a:r>
              <a:rPr lang="tr" sz="2300" b="1" dirty="0">
                <a:latin typeface="Segoe UI"/>
              </a:rPr>
              <a:t>E</a:t>
            </a:r>
            <a:r>
              <a:rPr lang="tr" sz="2400" b="1" dirty="0">
                <a:latin typeface="Calibri"/>
              </a:rPr>
              <a:t>ş</a:t>
            </a:r>
            <a:r>
              <a:rPr lang="tr" sz="2300" b="1" dirty="0">
                <a:latin typeface="Segoe UI"/>
              </a:rPr>
              <a:t>inden veya bir ba</a:t>
            </a:r>
            <a:r>
              <a:rPr lang="tr" sz="2400" b="1" dirty="0">
                <a:latin typeface="Calibri"/>
              </a:rPr>
              <a:t>ş</a:t>
            </a:r>
            <a:r>
              <a:rPr lang="tr" sz="2300" b="1" dirty="0">
                <a:latin typeface="Segoe UI"/>
              </a:rPr>
              <a:t>kasından </a:t>
            </a:r>
            <a:r>
              <a:rPr lang="tr" sz="2400" b="1" dirty="0">
                <a:latin typeface="Calibri"/>
              </a:rPr>
              <a:t>ş</a:t>
            </a:r>
            <a:r>
              <a:rPr lang="tr" sz="2300" b="1" dirty="0">
                <a:latin typeface="Segoe UI"/>
              </a:rPr>
              <a:t>iddet gören ya da </a:t>
            </a:r>
            <a:r>
              <a:rPr lang="tr" sz="2400" b="1" dirty="0">
                <a:latin typeface="Calibri"/>
              </a:rPr>
              <a:t>ş</a:t>
            </a:r>
            <a:r>
              <a:rPr lang="tr" sz="2300" b="1" dirty="0">
                <a:latin typeface="Segoe UI"/>
              </a:rPr>
              <a:t>iddete maruz kalma ihtimali olan kadınlar, akıllı telefonları üzerinden yapacakları ihbarlarda hızlı bir </a:t>
            </a:r>
            <a:r>
              <a:rPr lang="tr" sz="2400" b="1" dirty="0">
                <a:latin typeface="Calibri"/>
              </a:rPr>
              <a:t>ş</a:t>
            </a:r>
            <a:r>
              <a:rPr lang="tr" sz="2300" b="1" dirty="0">
                <a:latin typeface="Segoe UI"/>
              </a:rPr>
              <a:t>ekilde bu i</a:t>
            </a:r>
            <a:r>
              <a:rPr lang="tr" sz="2400" b="1" dirty="0">
                <a:latin typeface="Calibri"/>
              </a:rPr>
              <a:t>ş </a:t>
            </a:r>
            <a:r>
              <a:rPr lang="tr" sz="2300" b="1" dirty="0">
                <a:latin typeface="Segoe UI"/>
              </a:rPr>
              <a:t>için kurulan Kadın Acil Destek </a:t>
            </a:r>
            <a:r>
              <a:rPr lang="tr" sz="2400" b="1" dirty="0">
                <a:latin typeface="Calibri"/>
              </a:rPr>
              <a:t>İ</a:t>
            </a:r>
            <a:r>
              <a:rPr lang="tr" sz="2300" b="1" dirty="0">
                <a:latin typeface="Segoe UI"/>
              </a:rPr>
              <a:t>hbar Sistemi'ne ula</a:t>
            </a:r>
            <a:r>
              <a:rPr lang="tr" sz="2400" b="1" dirty="0">
                <a:latin typeface="Calibri"/>
              </a:rPr>
              <a:t>ş</a:t>
            </a:r>
            <a:r>
              <a:rPr lang="tr" sz="2300" b="1" dirty="0">
                <a:latin typeface="Segoe UI"/>
              </a:rPr>
              <a:t>abiliyorlar.</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77952" y="618744"/>
            <a:ext cx="5741494" cy="883920"/>
          </a:xfrm>
          <a:prstGeom prst="rect">
            <a:avLst/>
          </a:prstGeom>
          <a:solidFill>
            <a:srgbClr val="FFFFFF"/>
          </a:solidFill>
        </p:spPr>
        <p:txBody>
          <a:bodyPr lIns="0" tIns="0" rIns="0" bIns="0">
            <a:noAutofit/>
          </a:bodyPr>
          <a:lstStyle/>
          <a:p>
            <a:pPr indent="139672" algn="ctr">
              <a:lnSpc>
                <a:spcPct val="96000"/>
              </a:lnSpc>
            </a:pPr>
            <a:r>
              <a:rPr lang="tr" sz="3000" b="1" dirty="0">
                <a:solidFill>
                  <a:srgbClr val="C00000"/>
                </a:solidFill>
                <a:latin typeface="Segoe UI"/>
              </a:rPr>
              <a:t>KADIN AC</a:t>
            </a:r>
            <a:r>
              <a:rPr lang="tr" sz="3000" b="1" dirty="0">
                <a:solidFill>
                  <a:srgbClr val="C00000"/>
                </a:solidFill>
                <a:latin typeface="Calibri"/>
              </a:rPr>
              <a:t>İ</a:t>
            </a:r>
            <a:r>
              <a:rPr lang="tr" sz="3000" b="1" dirty="0">
                <a:solidFill>
                  <a:srgbClr val="C00000"/>
                </a:solidFill>
                <a:latin typeface="Segoe UI"/>
              </a:rPr>
              <a:t>L YARDIM </a:t>
            </a:r>
            <a:r>
              <a:rPr lang="tr" sz="3000" b="1" dirty="0">
                <a:solidFill>
                  <a:srgbClr val="C00000"/>
                </a:solidFill>
                <a:latin typeface="Calibri"/>
              </a:rPr>
              <a:t>İ</a:t>
            </a:r>
            <a:r>
              <a:rPr lang="tr" sz="3000" b="1" dirty="0">
                <a:solidFill>
                  <a:srgbClr val="C00000"/>
                </a:solidFill>
                <a:latin typeface="Segoe UI"/>
              </a:rPr>
              <a:t>HBAR UYGULAMASI</a:t>
            </a:r>
          </a:p>
          <a:p>
            <a:pPr indent="139672">
              <a:lnSpc>
                <a:spcPct val="96000"/>
              </a:lnSpc>
            </a:pPr>
            <a:r>
              <a:rPr lang="tr" sz="3000" b="1" dirty="0">
                <a:solidFill>
                  <a:srgbClr val="C00000"/>
                </a:solidFill>
                <a:latin typeface="Segoe UI"/>
              </a:rPr>
              <a:t>(KADES) NASIL KULLANILIR ?</a:t>
            </a:r>
          </a:p>
        </p:txBody>
      </p:sp>
      <p:sp>
        <p:nvSpPr>
          <p:cNvPr id="3" name="Dikdörtgen 2"/>
          <p:cNvSpPr/>
          <p:nvPr/>
        </p:nvSpPr>
        <p:spPr>
          <a:xfrm>
            <a:off x="377952" y="2222695"/>
            <a:ext cx="6008780" cy="4051496"/>
          </a:xfrm>
          <a:prstGeom prst="rect">
            <a:avLst/>
          </a:prstGeom>
          <a:solidFill>
            <a:srgbClr val="FFFFFF"/>
          </a:solidFill>
        </p:spPr>
        <p:txBody>
          <a:bodyPr lIns="0" tIns="0" rIns="0" bIns="0">
            <a:noAutofit/>
          </a:bodyPr>
          <a:lstStyle/>
          <a:p>
            <a:pPr marL="239792" indent="-279340">
              <a:lnSpc>
                <a:spcPct val="94000"/>
              </a:lnSpc>
              <a:spcAft>
                <a:spcPts val="2868"/>
              </a:spcAft>
            </a:pPr>
            <a:r>
              <a:rPr lang="tr" sz="2200" dirty="0">
                <a:solidFill>
                  <a:srgbClr val="D34817"/>
                </a:solidFill>
                <a:latin typeface="Segoe UI"/>
              </a:rPr>
              <a:t>o </a:t>
            </a:r>
            <a:r>
              <a:rPr lang="tr" sz="2300" b="1" dirty="0">
                <a:latin typeface="Segoe UI"/>
              </a:rPr>
              <a:t>Akıllı telefonlardan </a:t>
            </a:r>
            <a:r>
              <a:rPr lang="tr" sz="2300" b="1" i="1" dirty="0">
                <a:latin typeface="Segoe UI"/>
              </a:rPr>
              <a:t>Google PlayStore ve AppleStore </a:t>
            </a:r>
            <a:r>
              <a:rPr lang="tr" sz="2300" b="1" dirty="0">
                <a:latin typeface="Segoe UI"/>
              </a:rPr>
              <a:t>uygulamasından “Kadın Destek Uygulamasını (KADES)” indirilir.</a:t>
            </a:r>
          </a:p>
          <a:p>
            <a:pPr marL="239792" indent="-279340">
              <a:lnSpc>
                <a:spcPct val="94000"/>
              </a:lnSpc>
            </a:pPr>
            <a:r>
              <a:rPr lang="tr" sz="2200" dirty="0">
                <a:solidFill>
                  <a:srgbClr val="D34817"/>
                </a:solidFill>
                <a:latin typeface="Segoe UI"/>
              </a:rPr>
              <a:t>o </a:t>
            </a:r>
            <a:r>
              <a:rPr lang="tr" sz="2300" b="1" dirty="0">
                <a:latin typeface="Segoe UI"/>
              </a:rPr>
              <a:t>Uygulama indirildikten sonra T.C. Kimlik Numarası girilir. Kullanıcı sözle</a:t>
            </a:r>
            <a:r>
              <a:rPr lang="tr" sz="2400" b="1" dirty="0">
                <a:latin typeface="Calibri"/>
              </a:rPr>
              <a:t>ş</a:t>
            </a:r>
            <a:r>
              <a:rPr lang="tr" sz="2300" b="1" dirty="0">
                <a:latin typeface="Segoe UI"/>
              </a:rPr>
              <a:t>mesini okunup onaylandıktan sonra EGM serverlarından gelen aktivasyon kodu ile uygulama aktif hale getirilir.</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48640" y="463298"/>
            <a:ext cx="5781822" cy="886968"/>
          </a:xfrm>
          <a:prstGeom prst="rect">
            <a:avLst/>
          </a:prstGeom>
          <a:solidFill>
            <a:srgbClr val="FFFFFF"/>
          </a:solidFill>
        </p:spPr>
        <p:txBody>
          <a:bodyPr lIns="0" tIns="0" rIns="0" bIns="0">
            <a:noAutofit/>
          </a:bodyPr>
          <a:lstStyle/>
          <a:p>
            <a:pPr>
              <a:lnSpc>
                <a:spcPct val="96000"/>
              </a:lnSpc>
            </a:pPr>
            <a:r>
              <a:rPr lang="tr" sz="3000" b="1" dirty="0">
                <a:solidFill>
                  <a:srgbClr val="C00000"/>
                </a:solidFill>
                <a:latin typeface="Segoe UI"/>
              </a:rPr>
              <a:t>KADIN AC</a:t>
            </a:r>
            <a:r>
              <a:rPr lang="tr" sz="3000" b="1" dirty="0">
                <a:solidFill>
                  <a:srgbClr val="C00000"/>
                </a:solidFill>
                <a:latin typeface="Calibri"/>
              </a:rPr>
              <a:t>İ</a:t>
            </a:r>
            <a:r>
              <a:rPr lang="tr" sz="3000" b="1" dirty="0">
                <a:solidFill>
                  <a:srgbClr val="C00000"/>
                </a:solidFill>
                <a:latin typeface="Segoe UI"/>
              </a:rPr>
              <a:t>L YARDIM </a:t>
            </a:r>
            <a:r>
              <a:rPr lang="tr" sz="3000" b="1" dirty="0">
                <a:solidFill>
                  <a:srgbClr val="C00000"/>
                </a:solidFill>
                <a:latin typeface="Calibri"/>
              </a:rPr>
              <a:t>İ</a:t>
            </a:r>
            <a:r>
              <a:rPr lang="tr" sz="3000" b="1" dirty="0">
                <a:solidFill>
                  <a:srgbClr val="C00000"/>
                </a:solidFill>
                <a:latin typeface="Segoe UI"/>
              </a:rPr>
              <a:t>HBAR UYGULAMASI</a:t>
            </a:r>
          </a:p>
          <a:p>
            <a:pPr>
              <a:lnSpc>
                <a:spcPct val="96000"/>
              </a:lnSpc>
            </a:pPr>
            <a:r>
              <a:rPr lang="tr" sz="3000" b="1" dirty="0">
                <a:solidFill>
                  <a:srgbClr val="C00000"/>
                </a:solidFill>
                <a:latin typeface="Segoe UI"/>
              </a:rPr>
              <a:t>(KADES) NASIL KULLANILIR ?</a:t>
            </a:r>
          </a:p>
        </p:txBody>
      </p:sp>
      <p:sp>
        <p:nvSpPr>
          <p:cNvPr id="3" name="Dikdörtgen 2"/>
          <p:cNvSpPr/>
          <p:nvPr/>
        </p:nvSpPr>
        <p:spPr>
          <a:xfrm>
            <a:off x="604911" y="2582125"/>
            <a:ext cx="6217920" cy="3407664"/>
          </a:xfrm>
          <a:prstGeom prst="rect">
            <a:avLst/>
          </a:prstGeom>
          <a:solidFill>
            <a:srgbClr val="FFFFFF"/>
          </a:solidFill>
        </p:spPr>
        <p:txBody>
          <a:bodyPr lIns="0" tIns="0" rIns="0" bIns="0">
            <a:noAutofit/>
          </a:bodyPr>
          <a:lstStyle/>
          <a:p>
            <a:pPr marL="234206" indent="-279340">
              <a:lnSpc>
                <a:spcPct val="94000"/>
              </a:lnSpc>
              <a:spcAft>
                <a:spcPts val="2868"/>
              </a:spcAft>
            </a:pPr>
            <a:r>
              <a:rPr lang="tr" sz="2200" dirty="0">
                <a:solidFill>
                  <a:srgbClr val="D34817"/>
                </a:solidFill>
                <a:latin typeface="Segoe UI"/>
              </a:rPr>
              <a:t>o </a:t>
            </a:r>
            <a:r>
              <a:rPr lang="tr" sz="2300" b="1" dirty="0">
                <a:latin typeface="Segoe UI"/>
              </a:rPr>
              <a:t>Aile içi ve kadına yönelik </a:t>
            </a:r>
            <a:r>
              <a:rPr lang="tr" sz="2400" b="1" dirty="0">
                <a:latin typeface="Calibri"/>
              </a:rPr>
              <a:t>ş</a:t>
            </a:r>
            <a:r>
              <a:rPr lang="tr" sz="2300" b="1" dirty="0">
                <a:latin typeface="Segoe UI"/>
              </a:rPr>
              <a:t>iddet ma</a:t>
            </a:r>
            <a:r>
              <a:rPr lang="tr" sz="2400" b="1" dirty="0">
                <a:latin typeface="Calibri"/>
              </a:rPr>
              <a:t>ğ</a:t>
            </a:r>
            <a:r>
              <a:rPr lang="tr" sz="2300" b="1" dirty="0">
                <a:latin typeface="Segoe UI"/>
              </a:rPr>
              <a:t>duru kadınların acil durumlarda cihaz konum bilgisini açarak bir tu</a:t>
            </a:r>
            <a:r>
              <a:rPr lang="tr" sz="2400" b="1" dirty="0">
                <a:latin typeface="Calibri"/>
              </a:rPr>
              <a:t>ş</a:t>
            </a:r>
            <a:r>
              <a:rPr lang="tr" sz="2300" b="1" dirty="0">
                <a:latin typeface="Segoe UI"/>
              </a:rPr>
              <a:t>la 155 Polis </a:t>
            </a:r>
            <a:r>
              <a:rPr lang="tr" sz="2400" b="1" dirty="0">
                <a:latin typeface="Calibri"/>
              </a:rPr>
              <a:t>İ</a:t>
            </a:r>
            <a:r>
              <a:rPr lang="tr" sz="2300" b="1" dirty="0">
                <a:latin typeface="Segoe UI"/>
              </a:rPr>
              <a:t>mdat Acil Ça</a:t>
            </a:r>
            <a:r>
              <a:rPr lang="tr" sz="2400" b="1" dirty="0">
                <a:latin typeface="Calibri"/>
              </a:rPr>
              <a:t>ğ</a:t>
            </a:r>
            <a:r>
              <a:rPr lang="tr" sz="2300" b="1" dirty="0">
                <a:latin typeface="Segoe UI"/>
              </a:rPr>
              <a:t>rı Merkezine ula</a:t>
            </a:r>
            <a:r>
              <a:rPr lang="tr" sz="2400" b="1" dirty="0">
                <a:latin typeface="Calibri"/>
              </a:rPr>
              <a:t>ş</a:t>
            </a:r>
            <a:r>
              <a:rPr lang="tr" sz="2300" b="1" dirty="0">
                <a:latin typeface="Segoe UI"/>
              </a:rPr>
              <a:t>ır.</a:t>
            </a:r>
          </a:p>
          <a:p>
            <a:pPr marL="234206" indent="-279340">
              <a:lnSpc>
                <a:spcPct val="95000"/>
              </a:lnSpc>
            </a:pPr>
            <a:r>
              <a:rPr lang="tr" sz="2200" dirty="0">
                <a:solidFill>
                  <a:srgbClr val="D34817"/>
                </a:solidFill>
                <a:latin typeface="Segoe UI"/>
              </a:rPr>
              <a:t>o </a:t>
            </a:r>
            <a:r>
              <a:rPr lang="tr" sz="2300" b="1" dirty="0">
                <a:latin typeface="Segoe UI"/>
              </a:rPr>
              <a:t>Yardım ça</a:t>
            </a:r>
            <a:r>
              <a:rPr lang="tr" sz="2400" b="1" dirty="0">
                <a:latin typeface="Calibri"/>
              </a:rPr>
              <a:t>ğ</a:t>
            </a:r>
            <a:r>
              <a:rPr lang="tr" sz="2300" b="1" dirty="0">
                <a:latin typeface="Segoe UI"/>
              </a:rPr>
              <a:t>rısının yapıldı</a:t>
            </a:r>
            <a:r>
              <a:rPr lang="tr" sz="2400" b="1" dirty="0">
                <a:latin typeface="Calibri"/>
              </a:rPr>
              <a:t>ğ</a:t>
            </a:r>
            <a:r>
              <a:rPr lang="tr" sz="2300" b="1" dirty="0">
                <a:latin typeface="Segoe UI"/>
              </a:rPr>
              <a:t>ı olay yerine en yakın ekip veya devriye sevk edilir böylelikle olaya müdahale sa</a:t>
            </a:r>
            <a:r>
              <a:rPr lang="tr" sz="2400" b="1" dirty="0">
                <a:latin typeface="Calibri"/>
              </a:rPr>
              <a:t>ğ</a:t>
            </a:r>
            <a:r>
              <a:rPr lang="tr" sz="2300" b="1" dirty="0">
                <a:latin typeface="Segoe UI"/>
              </a:rPr>
              <a:t>lanır. (Polisin ihbarı aldıktan sonra olaya mudahale suresi ortalama 5 dakikadır)</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stretch>
            <a:fillRect/>
          </a:stretch>
        </p:blipFill>
        <p:spPr>
          <a:xfrm>
            <a:off x="1913206" y="3615397"/>
            <a:ext cx="4332848" cy="2124221"/>
          </a:xfrm>
          <a:prstGeom prst="rect">
            <a:avLst/>
          </a:prstGeom>
        </p:spPr>
      </p:pic>
      <p:sp>
        <p:nvSpPr>
          <p:cNvPr id="3" name="Dikdörtgen 2"/>
          <p:cNvSpPr/>
          <p:nvPr/>
        </p:nvSpPr>
        <p:spPr>
          <a:xfrm>
            <a:off x="548640" y="493776"/>
            <a:ext cx="6147582" cy="856488"/>
          </a:xfrm>
          <a:prstGeom prst="rect">
            <a:avLst/>
          </a:prstGeom>
          <a:solidFill>
            <a:srgbClr val="FFFFFF"/>
          </a:solidFill>
        </p:spPr>
        <p:txBody>
          <a:bodyPr lIns="0" tIns="0" rIns="0" bIns="0">
            <a:noAutofit/>
          </a:bodyPr>
          <a:lstStyle/>
          <a:p>
            <a:pPr>
              <a:lnSpc>
                <a:spcPct val="94000"/>
              </a:lnSpc>
            </a:pPr>
            <a:r>
              <a:rPr lang="tr" sz="2900" b="1" dirty="0">
                <a:solidFill>
                  <a:srgbClr val="C00000"/>
                </a:solidFill>
                <a:latin typeface="Segoe UI"/>
              </a:rPr>
              <a:t>KADIN AC</a:t>
            </a:r>
            <a:r>
              <a:rPr lang="tr" sz="3000" b="1" dirty="0">
                <a:solidFill>
                  <a:srgbClr val="C00000"/>
                </a:solidFill>
                <a:latin typeface="Calibri"/>
              </a:rPr>
              <a:t>İ</a:t>
            </a:r>
            <a:r>
              <a:rPr lang="tr" sz="2900" b="1" dirty="0">
                <a:solidFill>
                  <a:srgbClr val="C00000"/>
                </a:solidFill>
                <a:latin typeface="Segoe UI"/>
              </a:rPr>
              <a:t>L YARDIM </a:t>
            </a:r>
            <a:r>
              <a:rPr lang="tr" sz="3000" b="1" dirty="0">
                <a:solidFill>
                  <a:srgbClr val="C00000"/>
                </a:solidFill>
                <a:latin typeface="Calibri"/>
              </a:rPr>
              <a:t>İ</a:t>
            </a:r>
            <a:r>
              <a:rPr lang="tr" sz="2900" b="1" dirty="0">
                <a:solidFill>
                  <a:srgbClr val="C00000"/>
                </a:solidFill>
                <a:latin typeface="Segoe UI"/>
              </a:rPr>
              <a:t>HBAR UYGULAMASI</a:t>
            </a:r>
          </a:p>
          <a:p>
            <a:pPr>
              <a:lnSpc>
                <a:spcPct val="94000"/>
              </a:lnSpc>
            </a:pPr>
            <a:r>
              <a:rPr lang="tr" sz="2900" b="1" dirty="0">
                <a:solidFill>
                  <a:srgbClr val="C00000"/>
                </a:solidFill>
                <a:latin typeface="Segoe UI"/>
              </a:rPr>
              <a:t>(KADES) NASIL KULLANILIR ?</a:t>
            </a:r>
          </a:p>
        </p:txBody>
      </p:sp>
      <p:sp>
        <p:nvSpPr>
          <p:cNvPr id="4" name="Dikdörtgen 3"/>
          <p:cNvSpPr/>
          <p:nvPr/>
        </p:nvSpPr>
        <p:spPr>
          <a:xfrm>
            <a:off x="548640" y="2039583"/>
            <a:ext cx="6555545" cy="1045464"/>
          </a:xfrm>
          <a:prstGeom prst="rect">
            <a:avLst/>
          </a:prstGeom>
          <a:solidFill>
            <a:srgbClr val="FFFFFF"/>
          </a:solidFill>
        </p:spPr>
        <p:txBody>
          <a:bodyPr lIns="0" tIns="0" rIns="0" bIns="0">
            <a:noAutofit/>
          </a:bodyPr>
          <a:lstStyle/>
          <a:p>
            <a:pPr marL="234206" marR="752765" indent="-279340" algn="just">
              <a:lnSpc>
                <a:spcPct val="93000"/>
              </a:lnSpc>
            </a:pPr>
            <a:r>
              <a:rPr lang="tr" sz="2200" dirty="0">
                <a:solidFill>
                  <a:srgbClr val="D34817"/>
                </a:solidFill>
                <a:latin typeface="Segoe UI"/>
              </a:rPr>
              <a:t>o </a:t>
            </a:r>
            <a:r>
              <a:rPr lang="tr" sz="2300" b="1" dirty="0">
                <a:latin typeface="Segoe UI"/>
              </a:rPr>
              <a:t>Sistem tamamen acil durumlarda kullanılmak üzere tasarlandı</a:t>
            </a:r>
            <a:r>
              <a:rPr lang="tr" sz="2400" b="1" dirty="0">
                <a:latin typeface="Calibri"/>
              </a:rPr>
              <a:t>ğ</a:t>
            </a:r>
            <a:r>
              <a:rPr lang="tr" sz="2300" b="1" dirty="0">
                <a:latin typeface="Segoe UI"/>
              </a:rPr>
              <a:t>ı için asılsız ihbarlarda bulunulmaması büyük önem ta</a:t>
            </a:r>
            <a:r>
              <a:rPr lang="tr" sz="2400" b="1" dirty="0">
                <a:latin typeface="Calibri"/>
              </a:rPr>
              <a:t>ş</a:t>
            </a:r>
            <a:r>
              <a:rPr lang="tr" sz="2300" b="1" dirty="0">
                <a:latin typeface="Segoe UI"/>
              </a:rPr>
              <a:t>ımaktadır.</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48642" y="880872"/>
            <a:ext cx="6808763" cy="5069762"/>
          </a:xfrm>
          <a:prstGeom prst="rect">
            <a:avLst/>
          </a:prstGeom>
          <a:solidFill>
            <a:srgbClr val="FFFFFF"/>
          </a:solidFill>
        </p:spPr>
        <p:txBody>
          <a:bodyPr lIns="0" tIns="0" rIns="0" bIns="0">
            <a:noAutofit/>
          </a:bodyPr>
          <a:lstStyle/>
          <a:p>
            <a:pPr>
              <a:spcAft>
                <a:spcPts val="1470"/>
              </a:spcAft>
            </a:pPr>
            <a:r>
              <a:rPr lang="tr" sz="3200" b="1" dirty="0">
                <a:solidFill>
                  <a:srgbClr val="D34817"/>
                </a:solidFill>
                <a:latin typeface="Segoe UI"/>
              </a:rPr>
              <a:t>KADINA YÖNEL</a:t>
            </a:r>
            <a:r>
              <a:rPr lang="tr" sz="3200" b="1" dirty="0">
                <a:solidFill>
                  <a:srgbClr val="D34817"/>
                </a:solidFill>
                <a:latin typeface="Calibri"/>
              </a:rPr>
              <a:t>İ</a:t>
            </a:r>
            <a:r>
              <a:rPr lang="tr" sz="3200" b="1" dirty="0">
                <a:solidFill>
                  <a:srgbClr val="D34817"/>
                </a:solidFill>
                <a:latin typeface="Segoe UI"/>
              </a:rPr>
              <a:t>K </a:t>
            </a:r>
            <a:r>
              <a:rPr lang="tr" sz="3200" b="1" dirty="0">
                <a:solidFill>
                  <a:srgbClr val="D34817"/>
                </a:solidFill>
                <a:latin typeface="Calibri"/>
              </a:rPr>
              <a:t>Şİ</a:t>
            </a:r>
            <a:r>
              <a:rPr lang="tr" sz="3200" b="1" dirty="0">
                <a:solidFill>
                  <a:srgbClr val="D34817"/>
                </a:solidFill>
                <a:latin typeface="Segoe UI"/>
              </a:rPr>
              <a:t>DDET NED</a:t>
            </a:r>
            <a:r>
              <a:rPr lang="tr" sz="3200" b="1" dirty="0">
                <a:solidFill>
                  <a:srgbClr val="D34817"/>
                </a:solidFill>
                <a:latin typeface="Calibri"/>
              </a:rPr>
              <a:t>İ</a:t>
            </a:r>
            <a:r>
              <a:rPr lang="tr" sz="3200" b="1" dirty="0">
                <a:solidFill>
                  <a:srgbClr val="D34817"/>
                </a:solidFill>
                <a:latin typeface="Segoe UI"/>
              </a:rPr>
              <a:t>R?</a:t>
            </a:r>
          </a:p>
          <a:p>
            <a:pPr marL="230650" indent="-266644">
              <a:lnSpc>
                <a:spcPct val="95000"/>
              </a:lnSpc>
              <a:spcAft>
                <a:spcPts val="2800"/>
              </a:spcAft>
            </a:pPr>
            <a:r>
              <a:rPr lang="tr" sz="2200" dirty="0">
                <a:solidFill>
                  <a:srgbClr val="D34817"/>
                </a:solidFill>
                <a:latin typeface="Segoe UI"/>
              </a:rPr>
              <a:t>o </a:t>
            </a:r>
            <a:r>
              <a:rPr lang="tr" sz="2300" b="1" dirty="0">
                <a:latin typeface="Segoe UI"/>
              </a:rPr>
              <a:t>Kadınlara, yalnızca kadın oldukları için uygulanan ve kadınları etkileyen cinsiyete dayalı ayrımcılıktır.</a:t>
            </a:r>
          </a:p>
          <a:p>
            <a:pPr marL="230650" indent="-266644">
              <a:lnSpc>
                <a:spcPct val="94000"/>
              </a:lnSpc>
              <a:buFont typeface="Arial" pitchFamily="34" charset="0"/>
              <a:buChar char="•"/>
            </a:pPr>
            <a:r>
              <a:rPr lang="tr" sz="2200" dirty="0" smtClean="0">
                <a:solidFill>
                  <a:srgbClr val="FF0000"/>
                </a:solidFill>
                <a:latin typeface="Segoe UI"/>
              </a:rPr>
              <a:t> </a:t>
            </a:r>
            <a:r>
              <a:rPr lang="tr" sz="2300" b="1" dirty="0" smtClean="0">
                <a:solidFill>
                  <a:srgbClr val="FF0000"/>
                </a:solidFill>
                <a:latin typeface="Segoe UI"/>
              </a:rPr>
              <a:t>Fiziksel, </a:t>
            </a:r>
          </a:p>
          <a:p>
            <a:pPr marL="230650" indent="-266644">
              <a:lnSpc>
                <a:spcPct val="94000"/>
              </a:lnSpc>
              <a:buFont typeface="Arial" pitchFamily="34" charset="0"/>
              <a:buChar char="•"/>
            </a:pPr>
            <a:r>
              <a:rPr lang="tr" sz="2300" b="1" dirty="0" smtClean="0">
                <a:solidFill>
                  <a:srgbClr val="FF0000"/>
                </a:solidFill>
                <a:latin typeface="Segoe UI"/>
              </a:rPr>
              <a:t> Cinsel</a:t>
            </a:r>
            <a:r>
              <a:rPr lang="tr" sz="2300" b="1" dirty="0">
                <a:solidFill>
                  <a:srgbClr val="FF0000"/>
                </a:solidFill>
                <a:latin typeface="Segoe UI"/>
              </a:rPr>
              <a:t>, </a:t>
            </a:r>
            <a:endParaRPr lang="tr" sz="2300" b="1" dirty="0" smtClean="0">
              <a:solidFill>
                <a:srgbClr val="FF0000"/>
              </a:solidFill>
              <a:latin typeface="Segoe UI"/>
            </a:endParaRPr>
          </a:p>
          <a:p>
            <a:pPr marL="230650" indent="-266644">
              <a:lnSpc>
                <a:spcPct val="94000"/>
              </a:lnSpc>
              <a:buFont typeface="Arial" pitchFamily="34" charset="0"/>
              <a:buChar char="•"/>
            </a:pPr>
            <a:r>
              <a:rPr lang="tr" sz="2300" b="1" dirty="0" smtClean="0">
                <a:solidFill>
                  <a:srgbClr val="FF0000"/>
                </a:solidFill>
                <a:latin typeface="Segoe UI"/>
              </a:rPr>
              <a:t>Psikolojik</a:t>
            </a:r>
          </a:p>
          <a:p>
            <a:pPr marL="230650" indent="-266644">
              <a:lnSpc>
                <a:spcPct val="94000"/>
              </a:lnSpc>
              <a:buFont typeface="Arial" pitchFamily="34" charset="0"/>
              <a:buChar char="•"/>
            </a:pPr>
            <a:r>
              <a:rPr lang="tr" sz="2300" b="1" dirty="0" smtClean="0">
                <a:solidFill>
                  <a:srgbClr val="FF0000"/>
                </a:solidFill>
                <a:latin typeface="Segoe UI"/>
              </a:rPr>
              <a:t>Ekonomik </a:t>
            </a:r>
          </a:p>
          <a:p>
            <a:pPr marL="230650" indent="-266644">
              <a:lnSpc>
                <a:spcPct val="94000"/>
              </a:lnSpc>
            </a:pPr>
            <a:r>
              <a:rPr lang="tr" sz="2300" b="1" dirty="0" smtClean="0">
                <a:latin typeface="Segoe UI"/>
              </a:rPr>
              <a:t>        açıdan </a:t>
            </a:r>
            <a:r>
              <a:rPr lang="tr" sz="2300" b="1" dirty="0">
                <a:latin typeface="Segoe UI"/>
              </a:rPr>
              <a:t>zarar görmeleriyle veya acı çekmeleriyle sonuçlanan veya sonuçlanması muhtemel her türlü tutum ve davranı</a:t>
            </a:r>
            <a:r>
              <a:rPr lang="tr" sz="2400" b="1" dirty="0">
                <a:latin typeface="Calibri"/>
              </a:rPr>
              <a:t>ş</a:t>
            </a:r>
            <a:r>
              <a:rPr lang="tr" sz="2300" b="1" dirty="0">
                <a:latin typeface="Segoe UI"/>
              </a:rPr>
              <a:t>, KADINA YÖNEL</a:t>
            </a:r>
            <a:r>
              <a:rPr lang="tr" sz="2400" b="1" dirty="0">
                <a:latin typeface="Calibri"/>
              </a:rPr>
              <a:t>İ</a:t>
            </a:r>
            <a:r>
              <a:rPr lang="tr" sz="2300" b="1" dirty="0">
                <a:latin typeface="Segoe UI"/>
              </a:rPr>
              <a:t>K </a:t>
            </a:r>
            <a:r>
              <a:rPr lang="tr" sz="2400" b="1" dirty="0" smtClean="0">
                <a:latin typeface="Calibri"/>
              </a:rPr>
              <a:t>Şİ</a:t>
            </a:r>
            <a:r>
              <a:rPr lang="tr" sz="2300" b="1" dirty="0" smtClean="0">
                <a:latin typeface="Segoe UI"/>
              </a:rPr>
              <a:t>DDETT</a:t>
            </a:r>
            <a:r>
              <a:rPr lang="tr" sz="2400" b="1" dirty="0" smtClean="0">
                <a:latin typeface="Calibri"/>
              </a:rPr>
              <a:t>İ</a:t>
            </a:r>
            <a:r>
              <a:rPr lang="tr" sz="2300" b="1" dirty="0" smtClean="0">
                <a:latin typeface="Segoe UI"/>
              </a:rPr>
              <a:t>R.</a:t>
            </a:r>
            <a:endParaRPr lang="tr" sz="2300" b="1" dirty="0">
              <a:latin typeface="Segoe UI"/>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stretch>
            <a:fillRect/>
          </a:stretch>
        </p:blipFill>
        <p:spPr>
          <a:xfrm>
            <a:off x="1575816" y="1338072"/>
            <a:ext cx="1426464" cy="1179576"/>
          </a:xfrm>
          <a:prstGeom prst="rect">
            <a:avLst/>
          </a:prstGeom>
        </p:spPr>
      </p:pic>
      <p:pic>
        <p:nvPicPr>
          <p:cNvPr id="3" name="Resim 2"/>
          <p:cNvPicPr>
            <a:picLocks noChangeAspect="1"/>
          </p:cNvPicPr>
          <p:nvPr/>
        </p:nvPicPr>
        <p:blipFill>
          <a:blip r:embed="rId3" cstate="print"/>
          <a:stretch>
            <a:fillRect/>
          </a:stretch>
        </p:blipFill>
        <p:spPr>
          <a:xfrm>
            <a:off x="5815584" y="1280160"/>
            <a:ext cx="1450848" cy="1115568"/>
          </a:xfrm>
          <a:prstGeom prst="rect">
            <a:avLst/>
          </a:prstGeom>
        </p:spPr>
      </p:pic>
      <p:pic>
        <p:nvPicPr>
          <p:cNvPr id="4" name="Resim 3"/>
          <p:cNvPicPr>
            <a:picLocks noChangeAspect="1"/>
          </p:cNvPicPr>
          <p:nvPr/>
        </p:nvPicPr>
        <p:blipFill>
          <a:blip r:embed="rId4" cstate="print"/>
          <a:stretch>
            <a:fillRect/>
          </a:stretch>
        </p:blipFill>
        <p:spPr>
          <a:xfrm>
            <a:off x="2118362" y="3782568"/>
            <a:ext cx="1347216" cy="1243584"/>
          </a:xfrm>
          <a:prstGeom prst="rect">
            <a:avLst/>
          </a:prstGeom>
        </p:spPr>
      </p:pic>
      <p:pic>
        <p:nvPicPr>
          <p:cNvPr id="5" name="Resim 4"/>
          <p:cNvPicPr>
            <a:picLocks noChangeAspect="1"/>
          </p:cNvPicPr>
          <p:nvPr/>
        </p:nvPicPr>
        <p:blipFill>
          <a:blip r:embed="rId5" cstate="print"/>
          <a:stretch>
            <a:fillRect/>
          </a:stretch>
        </p:blipFill>
        <p:spPr>
          <a:xfrm>
            <a:off x="5273040" y="3745994"/>
            <a:ext cx="1359408" cy="1216152"/>
          </a:xfrm>
          <a:prstGeom prst="rect">
            <a:avLst/>
          </a:prstGeom>
        </p:spPr>
      </p:pic>
      <p:sp>
        <p:nvSpPr>
          <p:cNvPr id="6" name="Dikdörtgen 5"/>
          <p:cNvSpPr/>
          <p:nvPr/>
        </p:nvSpPr>
        <p:spPr>
          <a:xfrm>
            <a:off x="387096" y="966218"/>
            <a:ext cx="1194816" cy="301752"/>
          </a:xfrm>
          <a:prstGeom prst="rect">
            <a:avLst/>
          </a:prstGeom>
          <a:solidFill>
            <a:srgbClr val="FFFFFF"/>
          </a:solidFill>
        </p:spPr>
        <p:txBody>
          <a:bodyPr wrap="none" lIns="0" tIns="0" rIns="0" bIns="0">
            <a:noAutofit/>
          </a:bodyPr>
          <a:lstStyle/>
          <a:p>
            <a:r>
              <a:rPr lang="tr" sz="2700" b="1" dirty="0">
                <a:latin typeface="Trebuchet MS"/>
              </a:rPr>
              <a:t>Fiziksel</a:t>
            </a:r>
          </a:p>
        </p:txBody>
      </p:sp>
      <p:sp>
        <p:nvSpPr>
          <p:cNvPr id="7" name="Dikdörtgen 6"/>
          <p:cNvSpPr/>
          <p:nvPr/>
        </p:nvSpPr>
        <p:spPr>
          <a:xfrm>
            <a:off x="6964682" y="893066"/>
            <a:ext cx="1603248" cy="374904"/>
          </a:xfrm>
          <a:prstGeom prst="rect">
            <a:avLst/>
          </a:prstGeom>
          <a:solidFill>
            <a:srgbClr val="FFFFFF"/>
          </a:solidFill>
        </p:spPr>
        <p:txBody>
          <a:bodyPr wrap="none" lIns="0" tIns="0" rIns="0" bIns="0">
            <a:noAutofit/>
          </a:bodyPr>
          <a:lstStyle/>
          <a:p>
            <a:pPr algn="r"/>
            <a:r>
              <a:rPr lang="tr" sz="2700" b="1" dirty="0">
                <a:latin typeface="Trebuchet MS"/>
              </a:rPr>
              <a:t>Psikolojik</a:t>
            </a:r>
          </a:p>
        </p:txBody>
      </p:sp>
      <p:sp>
        <p:nvSpPr>
          <p:cNvPr id="8" name="Dikdörtgen 7"/>
          <p:cNvSpPr/>
          <p:nvPr/>
        </p:nvSpPr>
        <p:spPr>
          <a:xfrm>
            <a:off x="3154682" y="2633474"/>
            <a:ext cx="2654808" cy="859536"/>
          </a:xfrm>
          <a:prstGeom prst="rect">
            <a:avLst/>
          </a:prstGeom>
          <a:solidFill>
            <a:srgbClr val="FFFFFF"/>
          </a:solidFill>
        </p:spPr>
        <p:txBody>
          <a:bodyPr lIns="0" tIns="0" rIns="0" bIns="0">
            <a:noAutofit/>
          </a:bodyPr>
          <a:lstStyle/>
          <a:p>
            <a:pPr algn="ctr"/>
            <a:r>
              <a:rPr lang="tr" sz="3000" b="1" dirty="0">
                <a:latin typeface="Trebuchet MS"/>
              </a:rPr>
              <a:t>Kadına Yönelik Şiddet</a:t>
            </a:r>
          </a:p>
        </p:txBody>
      </p:sp>
      <p:sp>
        <p:nvSpPr>
          <p:cNvPr id="9" name="Dikdörtgen 8"/>
          <p:cNvSpPr/>
          <p:nvPr/>
        </p:nvSpPr>
        <p:spPr>
          <a:xfrm>
            <a:off x="661416" y="5184650"/>
            <a:ext cx="1002792" cy="289560"/>
          </a:xfrm>
          <a:prstGeom prst="rect">
            <a:avLst/>
          </a:prstGeom>
          <a:solidFill>
            <a:srgbClr val="FFFFFF"/>
          </a:solidFill>
        </p:spPr>
        <p:txBody>
          <a:bodyPr wrap="none" lIns="0" tIns="0" rIns="0" bIns="0">
            <a:noAutofit/>
          </a:bodyPr>
          <a:lstStyle/>
          <a:p>
            <a:r>
              <a:rPr lang="tr" sz="2700" b="1" dirty="0">
                <a:latin typeface="Trebuchet MS"/>
              </a:rPr>
              <a:t>Cinsel</a:t>
            </a:r>
          </a:p>
        </p:txBody>
      </p:sp>
      <p:sp>
        <p:nvSpPr>
          <p:cNvPr id="10" name="Dikdörtgen 9"/>
          <p:cNvSpPr/>
          <p:nvPr/>
        </p:nvSpPr>
        <p:spPr>
          <a:xfrm>
            <a:off x="6681218" y="5114544"/>
            <a:ext cx="1609344" cy="304800"/>
          </a:xfrm>
          <a:prstGeom prst="rect">
            <a:avLst/>
          </a:prstGeom>
          <a:solidFill>
            <a:srgbClr val="FFFFFF"/>
          </a:solidFill>
        </p:spPr>
        <p:txBody>
          <a:bodyPr wrap="none" lIns="0" tIns="0" rIns="0" bIns="0">
            <a:noAutofit/>
          </a:bodyPr>
          <a:lstStyle/>
          <a:p>
            <a:pPr algn="r"/>
            <a:r>
              <a:rPr lang="tr" sz="2700" b="1" dirty="0">
                <a:latin typeface="Trebuchet MS"/>
              </a:rPr>
              <a:t>Ekonomik</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21210" y="920496"/>
            <a:ext cx="4398264" cy="3215640"/>
          </a:xfrm>
          <a:prstGeom prst="rect">
            <a:avLst/>
          </a:prstGeom>
          <a:solidFill>
            <a:srgbClr val="FFFFFF"/>
          </a:solidFill>
        </p:spPr>
        <p:txBody>
          <a:bodyPr lIns="0" tIns="0" rIns="0" bIns="0">
            <a:noAutofit/>
          </a:bodyPr>
          <a:lstStyle/>
          <a:p>
            <a:pPr>
              <a:spcAft>
                <a:spcPts val="3708"/>
              </a:spcAft>
            </a:pPr>
            <a:r>
              <a:rPr lang="tr" sz="3200" b="1" dirty="0">
                <a:solidFill>
                  <a:srgbClr val="C00000"/>
                </a:solidFill>
                <a:latin typeface="Segoe UI"/>
              </a:rPr>
              <a:t>ŞİDDET EN ÇOK:</a:t>
            </a:r>
          </a:p>
          <a:p>
            <a:pPr>
              <a:spcAft>
                <a:spcPts val="350"/>
              </a:spcAft>
            </a:pPr>
            <a:r>
              <a:rPr lang="tr" sz="2200" dirty="0">
                <a:solidFill>
                  <a:srgbClr val="D34817"/>
                </a:solidFill>
                <a:latin typeface="Segoe UI"/>
              </a:rPr>
              <a:t>o </a:t>
            </a:r>
            <a:r>
              <a:rPr lang="tr" sz="2300" b="1" dirty="0">
                <a:latin typeface="Segoe UI"/>
              </a:rPr>
              <a:t>KADINLARA</a:t>
            </a:r>
          </a:p>
          <a:p>
            <a:pPr>
              <a:spcAft>
                <a:spcPts val="350"/>
              </a:spcAft>
            </a:pPr>
            <a:r>
              <a:rPr lang="tr" sz="2200" dirty="0">
                <a:solidFill>
                  <a:srgbClr val="D34817"/>
                </a:solidFill>
                <a:latin typeface="Segoe UI"/>
              </a:rPr>
              <a:t>o </a:t>
            </a:r>
            <a:r>
              <a:rPr lang="tr" sz="2300" b="1" dirty="0">
                <a:latin typeface="Segoe UI"/>
              </a:rPr>
              <a:t>ÇOCUKLARA</a:t>
            </a:r>
          </a:p>
          <a:p>
            <a:pPr>
              <a:spcAft>
                <a:spcPts val="350"/>
              </a:spcAft>
            </a:pPr>
            <a:r>
              <a:rPr lang="tr" sz="2200" dirty="0">
                <a:solidFill>
                  <a:srgbClr val="D34817"/>
                </a:solidFill>
                <a:latin typeface="Segoe UI"/>
              </a:rPr>
              <a:t>o </a:t>
            </a:r>
            <a:r>
              <a:rPr lang="tr" sz="2300" b="1" dirty="0">
                <a:latin typeface="Segoe UI"/>
              </a:rPr>
              <a:t>YAŞLILARA</a:t>
            </a:r>
          </a:p>
          <a:p>
            <a:pPr>
              <a:spcAft>
                <a:spcPts val="350"/>
              </a:spcAft>
            </a:pPr>
            <a:r>
              <a:rPr lang="tr" sz="2200" dirty="0">
                <a:solidFill>
                  <a:srgbClr val="D34817"/>
                </a:solidFill>
                <a:latin typeface="Segoe UI"/>
              </a:rPr>
              <a:t>o </a:t>
            </a:r>
            <a:r>
              <a:rPr lang="tr" sz="2300" b="1" dirty="0">
                <a:latin typeface="Segoe UI"/>
              </a:rPr>
              <a:t>ENGELLİLERE</a:t>
            </a:r>
          </a:p>
          <a:p>
            <a:r>
              <a:rPr lang="tr" sz="2200" dirty="0">
                <a:solidFill>
                  <a:srgbClr val="D34817"/>
                </a:solidFill>
                <a:latin typeface="Segoe UI"/>
              </a:rPr>
              <a:t>o </a:t>
            </a:r>
            <a:r>
              <a:rPr lang="tr" sz="2300" b="1" dirty="0">
                <a:latin typeface="Segoe UI"/>
              </a:rPr>
              <a:t>EVSİZLERE YÖNELMEKTEDİR.</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0792" y="554738"/>
            <a:ext cx="7927848" cy="789432"/>
          </a:xfrm>
          <a:prstGeom prst="rect">
            <a:avLst/>
          </a:prstGeom>
          <a:solidFill>
            <a:srgbClr val="FFFFFF"/>
          </a:solidFill>
        </p:spPr>
        <p:txBody>
          <a:bodyPr lIns="0" tIns="0" rIns="0" bIns="0">
            <a:noAutofit/>
          </a:bodyPr>
          <a:lstStyle/>
          <a:p>
            <a:pPr>
              <a:lnSpc>
                <a:spcPct val="87000"/>
              </a:lnSpc>
            </a:pPr>
            <a:r>
              <a:rPr lang="tr" sz="2900" b="1" dirty="0">
                <a:solidFill>
                  <a:srgbClr val="C00000"/>
                </a:solidFill>
                <a:latin typeface="Segoe UI"/>
              </a:rPr>
              <a:t>6284 SAYILI KANUN KAPSAMINDA KADINA</a:t>
            </a:r>
          </a:p>
          <a:p>
            <a:pPr>
              <a:lnSpc>
                <a:spcPct val="87000"/>
              </a:lnSpc>
            </a:pPr>
            <a:r>
              <a:rPr lang="tr" sz="2900" b="1" dirty="0">
                <a:solidFill>
                  <a:srgbClr val="C00000"/>
                </a:solidFill>
                <a:latin typeface="Segoe UI"/>
              </a:rPr>
              <a:t>YÖNEL</a:t>
            </a:r>
            <a:r>
              <a:rPr lang="tr" sz="3000" b="1" dirty="0">
                <a:solidFill>
                  <a:srgbClr val="C00000"/>
                </a:solidFill>
                <a:latin typeface="Calibri"/>
              </a:rPr>
              <a:t>İ</a:t>
            </a:r>
            <a:r>
              <a:rPr lang="tr" sz="2900" b="1" dirty="0">
                <a:solidFill>
                  <a:srgbClr val="C00000"/>
                </a:solidFill>
                <a:latin typeface="Segoe UI"/>
              </a:rPr>
              <a:t>K </a:t>
            </a:r>
            <a:r>
              <a:rPr lang="tr" sz="3000" b="1" dirty="0">
                <a:solidFill>
                  <a:srgbClr val="C00000"/>
                </a:solidFill>
                <a:latin typeface="Calibri"/>
              </a:rPr>
              <a:t>Şİ</a:t>
            </a:r>
            <a:r>
              <a:rPr lang="tr" sz="2900" b="1" dirty="0">
                <a:solidFill>
                  <a:srgbClr val="C00000"/>
                </a:solidFill>
                <a:latin typeface="Segoe UI"/>
              </a:rPr>
              <a:t>DDET </a:t>
            </a:r>
            <a:r>
              <a:rPr lang="tr" sz="3000" b="1" dirty="0">
                <a:solidFill>
                  <a:srgbClr val="C00000"/>
                </a:solidFill>
                <a:latin typeface="Calibri"/>
              </a:rPr>
              <a:t>Ş</a:t>
            </a:r>
            <a:r>
              <a:rPr lang="tr" sz="2900" b="1" dirty="0">
                <a:solidFill>
                  <a:srgbClr val="C00000"/>
                </a:solidFill>
                <a:latin typeface="Segoe UI"/>
              </a:rPr>
              <a:t>ÖYLE TANIMLANIR:</a:t>
            </a:r>
          </a:p>
        </p:txBody>
      </p:sp>
      <p:sp>
        <p:nvSpPr>
          <p:cNvPr id="3" name="Dikdörtgen 2"/>
          <p:cNvSpPr/>
          <p:nvPr/>
        </p:nvSpPr>
        <p:spPr>
          <a:xfrm>
            <a:off x="240792" y="1892810"/>
            <a:ext cx="7927848" cy="2462784"/>
          </a:xfrm>
          <a:prstGeom prst="rect">
            <a:avLst/>
          </a:prstGeom>
          <a:solidFill>
            <a:srgbClr val="FFFFFF"/>
          </a:solidFill>
        </p:spPr>
        <p:txBody>
          <a:bodyPr lIns="0" tIns="0" rIns="0" bIns="0">
            <a:noAutofit/>
          </a:bodyPr>
          <a:lstStyle/>
          <a:p>
            <a:pPr marL="586178" indent="-279340">
              <a:lnSpc>
                <a:spcPct val="95000"/>
              </a:lnSpc>
            </a:pPr>
            <a:r>
              <a:rPr lang="tr" sz="2200" dirty="0">
                <a:solidFill>
                  <a:srgbClr val="D34817"/>
                </a:solidFill>
                <a:latin typeface="Segoe UI"/>
              </a:rPr>
              <a:t>o </a:t>
            </a:r>
            <a:r>
              <a:rPr lang="tr" sz="2300" b="1" dirty="0">
                <a:latin typeface="Segoe UI"/>
              </a:rPr>
              <a:t>“ister kamu ister özel ya</a:t>
            </a:r>
            <a:r>
              <a:rPr lang="tr" sz="2400" b="1" dirty="0">
                <a:latin typeface="Calibri"/>
              </a:rPr>
              <a:t>ş</a:t>
            </a:r>
            <a:r>
              <a:rPr lang="tr" sz="2300" b="1" dirty="0">
                <a:latin typeface="Segoe UI"/>
              </a:rPr>
              <a:t>amda meydana gelsin, kadınlara fiziksel, cinsel, psikolojik veya ekonomik zarar veya ıstırap veren veya verebilecek olan toplumsal cinsiyete dayalı her türlü eylem ve bu eylemlerle tehdit etme, zorlama veya keyfi olarak özgürlükten yoksun bırakma»</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6448" y="783336"/>
            <a:ext cx="3066288" cy="441960"/>
          </a:xfrm>
          <a:prstGeom prst="rect">
            <a:avLst/>
          </a:prstGeom>
          <a:solidFill>
            <a:srgbClr val="FFFFFF"/>
          </a:solidFill>
        </p:spPr>
        <p:txBody>
          <a:bodyPr wrap="none" lIns="0" tIns="0" rIns="0" bIns="0">
            <a:noAutofit/>
          </a:bodyPr>
          <a:lstStyle/>
          <a:p>
            <a:r>
              <a:rPr lang="tr" sz="3200" b="1" dirty="0">
                <a:solidFill>
                  <a:srgbClr val="C00000"/>
                </a:solidFill>
                <a:latin typeface="Segoe UI"/>
              </a:rPr>
              <a:t>F</a:t>
            </a:r>
            <a:r>
              <a:rPr lang="tr" sz="3200" b="1" dirty="0">
                <a:solidFill>
                  <a:srgbClr val="C00000"/>
                </a:solidFill>
                <a:latin typeface="Calibri"/>
              </a:rPr>
              <a:t>İ</a:t>
            </a:r>
            <a:r>
              <a:rPr lang="tr" sz="3200" b="1" dirty="0">
                <a:solidFill>
                  <a:srgbClr val="C00000"/>
                </a:solidFill>
                <a:latin typeface="Segoe UI"/>
              </a:rPr>
              <a:t>Z</a:t>
            </a:r>
            <a:r>
              <a:rPr lang="tr" sz="3200" b="1" dirty="0">
                <a:solidFill>
                  <a:srgbClr val="C00000"/>
                </a:solidFill>
                <a:latin typeface="Calibri"/>
              </a:rPr>
              <a:t>İ</a:t>
            </a:r>
            <a:r>
              <a:rPr lang="tr" sz="3200" b="1" dirty="0">
                <a:solidFill>
                  <a:srgbClr val="C00000"/>
                </a:solidFill>
                <a:latin typeface="Segoe UI"/>
              </a:rPr>
              <a:t>KSEL </a:t>
            </a:r>
            <a:r>
              <a:rPr lang="tr" sz="3200" b="1" dirty="0">
                <a:solidFill>
                  <a:srgbClr val="C00000"/>
                </a:solidFill>
                <a:latin typeface="Calibri"/>
              </a:rPr>
              <a:t>Şİ</a:t>
            </a:r>
            <a:r>
              <a:rPr lang="tr" sz="3200" b="1" dirty="0">
                <a:solidFill>
                  <a:srgbClr val="C00000"/>
                </a:solidFill>
                <a:latin typeface="Segoe UI"/>
              </a:rPr>
              <a:t>DDET</a:t>
            </a:r>
          </a:p>
        </p:txBody>
      </p:sp>
      <p:sp>
        <p:nvSpPr>
          <p:cNvPr id="3" name="Dikdörtgen 2"/>
          <p:cNvSpPr/>
          <p:nvPr/>
        </p:nvSpPr>
        <p:spPr>
          <a:xfrm>
            <a:off x="234696" y="1603247"/>
            <a:ext cx="7080504" cy="4009762"/>
          </a:xfrm>
          <a:prstGeom prst="rect">
            <a:avLst/>
          </a:prstGeom>
          <a:solidFill>
            <a:srgbClr val="FFFFFF"/>
          </a:solidFill>
        </p:spPr>
        <p:txBody>
          <a:bodyPr lIns="0" tIns="0" rIns="0" bIns="0">
            <a:noAutofit/>
          </a:bodyPr>
          <a:lstStyle/>
          <a:p>
            <a:pPr marL="230650" indent="-266644">
              <a:lnSpc>
                <a:spcPct val="89000"/>
              </a:lnSpc>
              <a:buFont typeface="Arial" pitchFamily="34" charset="0"/>
              <a:buChar char="•"/>
            </a:pPr>
            <a:r>
              <a:rPr lang="tr" sz="2400" b="1" dirty="0" smtClean="0">
                <a:latin typeface="Segoe UI"/>
              </a:rPr>
              <a:t>Tokat </a:t>
            </a:r>
            <a:r>
              <a:rPr lang="tr" sz="2400" b="1" dirty="0">
                <a:latin typeface="Segoe UI"/>
              </a:rPr>
              <a:t>atmak</a:t>
            </a:r>
            <a:r>
              <a:rPr lang="tr" sz="2400" b="1" dirty="0" smtClean="0">
                <a:latin typeface="Segoe UI"/>
              </a:rPr>
              <a:t>,     saçını çekmek</a:t>
            </a:r>
          </a:p>
          <a:p>
            <a:pPr marL="230650" indent="-266644">
              <a:lnSpc>
                <a:spcPct val="89000"/>
              </a:lnSpc>
              <a:buFont typeface="Arial" pitchFamily="34" charset="0"/>
              <a:buChar char="•"/>
            </a:pPr>
            <a:r>
              <a:rPr lang="tr" sz="2400" b="1" dirty="0" smtClean="0">
                <a:latin typeface="Segoe UI"/>
              </a:rPr>
              <a:t> </a:t>
            </a:r>
            <a:r>
              <a:rPr lang="tr" sz="2400" b="1" dirty="0">
                <a:latin typeface="Segoe UI"/>
              </a:rPr>
              <a:t>tekmelemek, </a:t>
            </a:r>
            <a:r>
              <a:rPr lang="tr" sz="2400" b="1" dirty="0" smtClean="0">
                <a:latin typeface="Segoe UI"/>
              </a:rPr>
              <a:t>   ba</a:t>
            </a:r>
            <a:r>
              <a:rPr lang="tr" sz="2400" b="1" dirty="0" smtClean="0">
                <a:latin typeface="Calibri"/>
              </a:rPr>
              <a:t>ğ</a:t>
            </a:r>
            <a:r>
              <a:rPr lang="tr" sz="2400" b="1" dirty="0" smtClean="0">
                <a:latin typeface="Segoe UI"/>
              </a:rPr>
              <a:t>lamak</a:t>
            </a:r>
          </a:p>
          <a:p>
            <a:pPr marL="230650" indent="-266644">
              <a:lnSpc>
                <a:spcPct val="89000"/>
              </a:lnSpc>
              <a:buFont typeface="Arial" pitchFamily="34" charset="0"/>
              <a:buChar char="•"/>
            </a:pPr>
            <a:r>
              <a:rPr lang="tr" sz="2400" b="1" dirty="0" smtClean="0">
                <a:latin typeface="Segoe UI"/>
              </a:rPr>
              <a:t> bo</a:t>
            </a:r>
            <a:r>
              <a:rPr lang="tr" sz="2400" b="1" dirty="0" smtClean="0">
                <a:latin typeface="Calibri"/>
              </a:rPr>
              <a:t>ğ</a:t>
            </a:r>
            <a:r>
              <a:rPr lang="tr" sz="2400" b="1" dirty="0" smtClean="0">
                <a:latin typeface="Segoe UI"/>
              </a:rPr>
              <a:t>azını sıkmak vb.</a:t>
            </a:r>
          </a:p>
          <a:p>
            <a:pPr marL="230650" indent="-266644">
              <a:lnSpc>
                <a:spcPct val="89000"/>
              </a:lnSpc>
              <a:buFont typeface="Arial" pitchFamily="34" charset="0"/>
              <a:buChar char="•"/>
            </a:pPr>
            <a:endParaRPr lang="tr" sz="2400" b="1" dirty="0" smtClean="0">
              <a:latin typeface="Segoe UI"/>
            </a:endParaRPr>
          </a:p>
          <a:p>
            <a:pPr marL="230650" indent="-266644">
              <a:lnSpc>
                <a:spcPct val="89000"/>
              </a:lnSpc>
              <a:buFont typeface="Arial" pitchFamily="34" charset="0"/>
              <a:buChar char="•"/>
            </a:pPr>
            <a:r>
              <a:rPr lang="tr" sz="2400" b="1" dirty="0" smtClean="0">
                <a:latin typeface="Segoe UI"/>
              </a:rPr>
              <a:t> </a:t>
            </a:r>
            <a:r>
              <a:rPr lang="tr" sz="2400" b="1" dirty="0" smtClean="0">
                <a:latin typeface="Comic Sans MS" pitchFamily="66" charset="0"/>
              </a:rPr>
              <a:t>sağlıksız </a:t>
            </a:r>
            <a:r>
              <a:rPr lang="tr" sz="2400" b="1" dirty="0">
                <a:latin typeface="Comic Sans MS" pitchFamily="66" charset="0"/>
              </a:rPr>
              <a:t>koşullarda yaşamaya mecbur bırakmak, </a:t>
            </a:r>
            <a:r>
              <a:rPr lang="tr" sz="2400" b="1" dirty="0" smtClean="0">
                <a:latin typeface="Comic Sans MS" pitchFamily="66" charset="0"/>
              </a:rPr>
              <a:t>sağlık </a:t>
            </a:r>
            <a:r>
              <a:rPr lang="tr" sz="2400" b="1" dirty="0">
                <a:latin typeface="Comic Sans MS" pitchFamily="66" charset="0"/>
              </a:rPr>
              <a:t>hizmetlerinden yararlanmasına engel olarak bedensel zarar görmesine neden olmak gibi </a:t>
            </a:r>
            <a:r>
              <a:rPr lang="tr" sz="2400" b="1" dirty="0" smtClean="0">
                <a:latin typeface="Comic Sans MS" pitchFamily="66" charset="0"/>
              </a:rPr>
              <a:t>eylemler</a:t>
            </a:r>
          </a:p>
          <a:p>
            <a:pPr marL="230650" indent="-266644">
              <a:lnSpc>
                <a:spcPct val="89000"/>
              </a:lnSpc>
            </a:pPr>
            <a:endParaRPr lang="tr" sz="2400" b="1" dirty="0" smtClean="0">
              <a:latin typeface="Comic Sans MS" pitchFamily="66" charset="0"/>
            </a:endParaRPr>
          </a:p>
          <a:p>
            <a:pPr marL="230650" indent="-266644">
              <a:lnSpc>
                <a:spcPct val="89000"/>
              </a:lnSpc>
            </a:pPr>
            <a:r>
              <a:rPr lang="tr" sz="2400" b="1" dirty="0" smtClean="0">
                <a:latin typeface="Comic Sans MS" pitchFamily="66" charset="0"/>
              </a:rPr>
              <a:t> </a:t>
            </a:r>
            <a:r>
              <a:rPr lang="tr" sz="2400" b="1" dirty="0">
                <a:solidFill>
                  <a:srgbClr val="FF0000"/>
                </a:solidFill>
                <a:latin typeface="Comic Sans MS" pitchFamily="66" charset="0"/>
              </a:rPr>
              <a:t>FİZİKSEL ŞİDDETTİR</a:t>
            </a:r>
            <a:r>
              <a:rPr lang="tr" sz="2400" b="1" dirty="0">
                <a:latin typeface="Comic Sans MS" pitchFamily="66" charset="0"/>
              </a:rPr>
              <a: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1648" y="676656"/>
            <a:ext cx="7318248" cy="399288"/>
          </a:xfrm>
          <a:prstGeom prst="rect">
            <a:avLst/>
          </a:prstGeom>
          <a:solidFill>
            <a:srgbClr val="FFFFFF"/>
          </a:solidFill>
        </p:spPr>
        <p:txBody>
          <a:bodyPr wrap="none" lIns="0" tIns="0" rIns="0" bIns="0">
            <a:noAutofit/>
          </a:bodyPr>
          <a:lstStyle/>
          <a:p>
            <a:endParaRPr lang="tr" sz="2900" b="1" dirty="0" smtClean="0">
              <a:solidFill>
                <a:srgbClr val="C00000"/>
              </a:solidFill>
              <a:latin typeface="Segoe UI"/>
            </a:endParaRPr>
          </a:p>
          <a:p>
            <a:r>
              <a:rPr lang="tr" sz="2900" b="1" dirty="0" smtClean="0">
                <a:solidFill>
                  <a:srgbClr val="C00000"/>
                </a:solidFill>
                <a:latin typeface="Segoe UI"/>
              </a:rPr>
              <a:t>C</a:t>
            </a:r>
            <a:r>
              <a:rPr lang="tr" sz="3000" b="1" dirty="0" smtClean="0">
                <a:solidFill>
                  <a:srgbClr val="C00000"/>
                </a:solidFill>
                <a:latin typeface="Calibri"/>
              </a:rPr>
              <a:t>İ</a:t>
            </a:r>
            <a:r>
              <a:rPr lang="tr" sz="2900" b="1" dirty="0" smtClean="0">
                <a:solidFill>
                  <a:srgbClr val="C00000"/>
                </a:solidFill>
                <a:latin typeface="Segoe UI"/>
              </a:rPr>
              <a:t>NSEL </a:t>
            </a:r>
            <a:r>
              <a:rPr lang="tr" sz="3000" b="1" dirty="0">
                <a:solidFill>
                  <a:srgbClr val="C00000"/>
                </a:solidFill>
                <a:latin typeface="Calibri"/>
              </a:rPr>
              <a:t>Şİ</a:t>
            </a:r>
            <a:r>
              <a:rPr lang="tr" sz="2900" b="1" dirty="0">
                <a:solidFill>
                  <a:srgbClr val="C00000"/>
                </a:solidFill>
                <a:latin typeface="Segoe UI"/>
              </a:rPr>
              <a:t>DDET</a:t>
            </a:r>
          </a:p>
        </p:txBody>
      </p:sp>
      <p:sp>
        <p:nvSpPr>
          <p:cNvPr id="3" name="Dikdörtgen 2"/>
          <p:cNvSpPr/>
          <p:nvPr/>
        </p:nvSpPr>
        <p:spPr>
          <a:xfrm>
            <a:off x="231650" y="2321170"/>
            <a:ext cx="6436438" cy="3345062"/>
          </a:xfrm>
          <a:prstGeom prst="rect">
            <a:avLst/>
          </a:prstGeom>
          <a:solidFill>
            <a:srgbClr val="FFFFFF"/>
          </a:solidFill>
        </p:spPr>
        <p:txBody>
          <a:bodyPr lIns="0" tIns="0" rIns="0" bIns="0">
            <a:noAutofit/>
          </a:bodyPr>
          <a:lstStyle/>
          <a:p>
            <a:pPr marL="446506" indent="-266644">
              <a:lnSpc>
                <a:spcPct val="89000"/>
              </a:lnSpc>
              <a:spcAft>
                <a:spcPts val="1680"/>
              </a:spcAft>
            </a:pPr>
            <a:r>
              <a:rPr lang="tr" sz="1900" dirty="0">
                <a:solidFill>
                  <a:srgbClr val="D34817"/>
                </a:solidFill>
                <a:latin typeface="Segoe UI"/>
              </a:rPr>
              <a:t>o </a:t>
            </a:r>
            <a:r>
              <a:rPr lang="tr" sz="2000" b="1" dirty="0">
                <a:latin typeface="Calibri"/>
              </a:rPr>
              <a:t>İ</a:t>
            </a:r>
            <a:r>
              <a:rPr lang="tr" sz="2000" b="1" dirty="0">
                <a:latin typeface="Segoe UI"/>
              </a:rPr>
              <a:t>stenmeyen her türlü cinsel içerikli </a:t>
            </a:r>
            <a:r>
              <a:rPr lang="tr" sz="2000" b="1" dirty="0" smtClean="0">
                <a:latin typeface="Segoe UI"/>
              </a:rPr>
              <a:t>davranı</a:t>
            </a:r>
            <a:r>
              <a:rPr lang="tr" sz="2000" b="1" dirty="0" smtClean="0">
                <a:latin typeface="Calibri"/>
              </a:rPr>
              <a:t>ş </a:t>
            </a:r>
            <a:r>
              <a:rPr lang="tr" sz="2000" b="1" dirty="0" smtClean="0">
                <a:latin typeface="Segoe UI"/>
              </a:rPr>
              <a:t>ve </a:t>
            </a:r>
            <a:r>
              <a:rPr lang="tr" sz="2000" b="1" dirty="0">
                <a:latin typeface="Segoe UI"/>
              </a:rPr>
              <a:t>saldırı </a:t>
            </a:r>
            <a:r>
              <a:rPr lang="tr" sz="2000" b="1" dirty="0" smtClean="0">
                <a:latin typeface="Segoe UI"/>
              </a:rPr>
              <a:t>ve </a:t>
            </a:r>
            <a:r>
              <a:rPr lang="tr" sz="2000" b="1" dirty="0">
                <a:latin typeface="Segoe UI"/>
              </a:rPr>
              <a:t>eylemler C</a:t>
            </a:r>
            <a:r>
              <a:rPr lang="tr" sz="2000" b="1" dirty="0">
                <a:latin typeface="Calibri"/>
              </a:rPr>
              <a:t>İ</a:t>
            </a:r>
            <a:r>
              <a:rPr lang="tr" sz="2000" b="1" dirty="0">
                <a:latin typeface="Segoe UI"/>
              </a:rPr>
              <a:t>NSEL </a:t>
            </a:r>
            <a:r>
              <a:rPr lang="tr" sz="2000" b="1" dirty="0">
                <a:latin typeface="Calibri"/>
              </a:rPr>
              <a:t>Şİ</a:t>
            </a:r>
            <a:r>
              <a:rPr lang="tr" sz="2000" b="1" dirty="0">
                <a:latin typeface="Segoe UI"/>
              </a:rPr>
              <a:t>DDETT</a:t>
            </a:r>
            <a:r>
              <a:rPr lang="tr" sz="2000" b="1" dirty="0">
                <a:latin typeface="Calibri"/>
              </a:rPr>
              <a:t>İ</a:t>
            </a:r>
            <a:r>
              <a:rPr lang="tr" sz="2000" b="1" dirty="0">
                <a:latin typeface="Segoe UI"/>
              </a:rPr>
              <a:t>R</a:t>
            </a:r>
            <a:r>
              <a:rPr lang="tr" sz="2000" b="1" dirty="0" smtClean="0">
                <a:latin typeface="Segoe UI"/>
              </a:rPr>
              <a:t>.</a:t>
            </a:r>
            <a:endParaRPr lang="tr" sz="2000" b="1" dirty="0">
              <a:latin typeface="Segoe UI"/>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01858" y="2011680"/>
            <a:ext cx="6625884" cy="2834622"/>
          </a:xfrm>
          <a:prstGeom prst="rect">
            <a:avLst/>
          </a:prstGeom>
        </p:spPr>
        <p:txBody>
          <a:bodyPr wrap="square" lIns="91422" tIns="45710" rIns="91422" bIns="45710">
            <a:spAutoFit/>
          </a:bodyPr>
          <a:lstStyle/>
          <a:p>
            <a:pPr marL="446506" indent="-266644">
              <a:lnSpc>
                <a:spcPct val="90000"/>
              </a:lnSpc>
              <a:buFont typeface="Arial" pitchFamily="34" charset="0"/>
              <a:buChar char="•"/>
            </a:pPr>
            <a:r>
              <a:rPr lang="tr" b="1" dirty="0" smtClean="0">
                <a:latin typeface="Segoe UI"/>
              </a:rPr>
              <a:t>Tehdit etmek,     hakaret etmek ,   küçük dü</a:t>
            </a:r>
            <a:r>
              <a:rPr lang="tr" b="1" dirty="0" smtClean="0">
                <a:latin typeface="Calibri"/>
              </a:rPr>
              <a:t>ş</a:t>
            </a:r>
            <a:r>
              <a:rPr lang="tr" b="1" dirty="0" smtClean="0">
                <a:latin typeface="Segoe UI"/>
              </a:rPr>
              <a:t>ürmek</a:t>
            </a:r>
          </a:p>
          <a:p>
            <a:pPr marL="446506" indent="-266644">
              <a:lnSpc>
                <a:spcPct val="90000"/>
              </a:lnSpc>
              <a:buFont typeface="Arial" pitchFamily="34" charset="0"/>
              <a:buChar char="•"/>
            </a:pPr>
            <a:r>
              <a:rPr lang="tr" b="1" dirty="0" smtClean="0">
                <a:latin typeface="Segoe UI"/>
              </a:rPr>
              <a:t>ailesiyle, akrabalarıyla, kom</a:t>
            </a:r>
            <a:r>
              <a:rPr lang="tr" b="1" dirty="0" smtClean="0">
                <a:latin typeface="Calibri"/>
              </a:rPr>
              <a:t>ş</a:t>
            </a:r>
            <a:r>
              <a:rPr lang="tr" b="1" dirty="0" smtClean="0">
                <a:latin typeface="Segoe UI"/>
              </a:rPr>
              <a:t>ularıyla, arkada</a:t>
            </a:r>
            <a:r>
              <a:rPr lang="tr" b="1" dirty="0" smtClean="0">
                <a:latin typeface="Calibri"/>
              </a:rPr>
              <a:t>ş</a:t>
            </a:r>
            <a:r>
              <a:rPr lang="tr" b="1" dirty="0" smtClean="0">
                <a:latin typeface="Segoe UI"/>
              </a:rPr>
              <a:t>larıyla ya da ba</a:t>
            </a:r>
            <a:r>
              <a:rPr lang="tr" b="1" dirty="0" smtClean="0">
                <a:latin typeface="Calibri"/>
              </a:rPr>
              <a:t>ş</a:t>
            </a:r>
            <a:r>
              <a:rPr lang="tr" b="1" dirty="0" smtClean="0">
                <a:latin typeface="Segoe UI"/>
              </a:rPr>
              <a:t>kalarıyla görü</a:t>
            </a:r>
            <a:r>
              <a:rPr lang="tr" b="1" dirty="0" smtClean="0">
                <a:latin typeface="Calibri"/>
              </a:rPr>
              <a:t>ş</a:t>
            </a:r>
            <a:r>
              <a:rPr lang="tr" b="1" dirty="0" smtClean="0">
                <a:latin typeface="Segoe UI"/>
              </a:rPr>
              <a:t>türmemek,</a:t>
            </a:r>
          </a:p>
          <a:p>
            <a:pPr marL="446506" indent="-266644">
              <a:lnSpc>
                <a:spcPct val="90000"/>
              </a:lnSpc>
            </a:pPr>
            <a:r>
              <a:rPr lang="tr" b="1" dirty="0" smtClean="0">
                <a:latin typeface="Segoe UI"/>
              </a:rPr>
              <a:t> </a:t>
            </a:r>
          </a:p>
          <a:p>
            <a:pPr marL="446506" indent="-266644">
              <a:lnSpc>
                <a:spcPct val="90000"/>
              </a:lnSpc>
              <a:buFont typeface="Arial" pitchFamily="34" charset="0"/>
              <a:buChar char="•"/>
            </a:pPr>
            <a:r>
              <a:rPr lang="tr" b="1" dirty="0" smtClean="0">
                <a:latin typeface="Segoe UI"/>
              </a:rPr>
              <a:t>eve kapatmak,      korkutmak, </a:t>
            </a:r>
          </a:p>
          <a:p>
            <a:pPr marL="446506" indent="-266644">
              <a:lnSpc>
                <a:spcPct val="90000"/>
              </a:lnSpc>
              <a:buFont typeface="Arial" pitchFamily="34" charset="0"/>
              <a:buChar char="•"/>
            </a:pPr>
            <a:endParaRPr lang="tr" b="1" dirty="0" smtClean="0">
              <a:latin typeface="Segoe UI"/>
            </a:endParaRPr>
          </a:p>
          <a:p>
            <a:pPr marL="446506" indent="-266644">
              <a:lnSpc>
                <a:spcPct val="90000"/>
              </a:lnSpc>
              <a:buFont typeface="Arial" pitchFamily="34" charset="0"/>
              <a:buChar char="•"/>
            </a:pPr>
            <a:r>
              <a:rPr lang="tr" b="1" dirty="0" smtClean="0">
                <a:latin typeface="Segoe UI"/>
              </a:rPr>
              <a:t>kıskançlık bahanesiyle sürekli kontrol altında tutmak, ba</a:t>
            </a:r>
            <a:r>
              <a:rPr lang="tr" b="1" dirty="0" smtClean="0">
                <a:latin typeface="Calibri"/>
              </a:rPr>
              <a:t>ş</a:t>
            </a:r>
            <a:r>
              <a:rPr lang="tr" b="1" dirty="0" smtClean="0">
                <a:latin typeface="Segoe UI"/>
              </a:rPr>
              <a:t>ka kadınlarla kıyaslamak, </a:t>
            </a:r>
          </a:p>
          <a:p>
            <a:pPr marL="446506" indent="-266644">
              <a:lnSpc>
                <a:spcPct val="90000"/>
              </a:lnSpc>
              <a:buFont typeface="Arial" pitchFamily="34" charset="0"/>
              <a:buChar char="•"/>
            </a:pPr>
            <a:endParaRPr lang="tr" b="1" dirty="0" smtClean="0">
              <a:latin typeface="Segoe UI"/>
            </a:endParaRPr>
          </a:p>
          <a:p>
            <a:pPr marL="446506" indent="-266644">
              <a:lnSpc>
                <a:spcPct val="90000"/>
              </a:lnSpc>
              <a:buFont typeface="Arial" pitchFamily="34" charset="0"/>
              <a:buChar char="•"/>
            </a:pPr>
            <a:r>
              <a:rPr lang="tr" b="1" dirty="0" smtClean="0">
                <a:latin typeface="Segoe UI"/>
              </a:rPr>
              <a:t>kadının kendini geli</a:t>
            </a:r>
            <a:r>
              <a:rPr lang="tr" b="1" dirty="0" smtClean="0">
                <a:latin typeface="Calibri"/>
              </a:rPr>
              <a:t>ş</a:t>
            </a:r>
            <a:r>
              <a:rPr lang="tr" b="1" dirty="0" smtClean="0">
                <a:latin typeface="Segoe UI"/>
              </a:rPr>
              <a:t>tirmesine engel olmak gibi eylemler PS</a:t>
            </a:r>
            <a:r>
              <a:rPr lang="tr" b="1" dirty="0" smtClean="0">
                <a:latin typeface="Calibri"/>
              </a:rPr>
              <a:t>İ</a:t>
            </a:r>
            <a:r>
              <a:rPr lang="tr" b="1" dirty="0" smtClean="0">
                <a:latin typeface="Segoe UI"/>
              </a:rPr>
              <a:t>KOLOJ</a:t>
            </a:r>
            <a:r>
              <a:rPr lang="tr" b="1" dirty="0" smtClean="0">
                <a:latin typeface="Calibri"/>
              </a:rPr>
              <a:t>İ</a:t>
            </a:r>
            <a:r>
              <a:rPr lang="tr" b="1" dirty="0" smtClean="0">
                <a:latin typeface="Segoe UI"/>
              </a:rPr>
              <a:t>K </a:t>
            </a:r>
            <a:r>
              <a:rPr lang="tr" b="1" dirty="0" smtClean="0">
                <a:latin typeface="Calibri"/>
              </a:rPr>
              <a:t>Şİ</a:t>
            </a:r>
            <a:r>
              <a:rPr lang="tr" b="1" dirty="0" smtClean="0">
                <a:latin typeface="Segoe UI"/>
              </a:rPr>
              <a:t>DDETT</a:t>
            </a:r>
            <a:r>
              <a:rPr lang="tr" b="1" dirty="0" smtClean="0">
                <a:latin typeface="Calibri"/>
              </a:rPr>
              <a:t>İ</a:t>
            </a:r>
            <a:r>
              <a:rPr lang="tr" b="1" dirty="0" smtClean="0">
                <a:latin typeface="Segoe UI"/>
              </a:rPr>
              <a:t>R.</a:t>
            </a:r>
            <a:endParaRPr lang="tr" b="1" dirty="0">
              <a:latin typeface="Segoe UI"/>
            </a:endParaRPr>
          </a:p>
        </p:txBody>
      </p:sp>
      <p:sp>
        <p:nvSpPr>
          <p:cNvPr id="3" name="2 Dikdörtgen"/>
          <p:cNvSpPr/>
          <p:nvPr/>
        </p:nvSpPr>
        <p:spPr>
          <a:xfrm>
            <a:off x="1420839" y="787793"/>
            <a:ext cx="4291879" cy="461665"/>
          </a:xfrm>
          <a:prstGeom prst="rect">
            <a:avLst/>
          </a:prstGeom>
        </p:spPr>
        <p:txBody>
          <a:bodyPr wrap="square" lIns="91422" tIns="45710" rIns="91422" bIns="45710">
            <a:spAutoFit/>
          </a:bodyPr>
          <a:lstStyle/>
          <a:p>
            <a:pPr>
              <a:spcAft>
                <a:spcPts val="420"/>
              </a:spcAft>
            </a:pPr>
            <a:r>
              <a:rPr lang="tr" sz="2400" b="1" dirty="0" smtClean="0">
                <a:solidFill>
                  <a:srgbClr val="C00000"/>
                </a:solidFill>
                <a:latin typeface="Segoe UI"/>
              </a:rPr>
              <a:t>PS</a:t>
            </a:r>
            <a:r>
              <a:rPr lang="tr" sz="2400" b="1" dirty="0" smtClean="0">
                <a:solidFill>
                  <a:srgbClr val="C00000"/>
                </a:solidFill>
                <a:latin typeface="Calibri"/>
              </a:rPr>
              <a:t>İ</a:t>
            </a:r>
            <a:r>
              <a:rPr lang="tr" sz="2400" b="1" dirty="0" smtClean="0">
                <a:solidFill>
                  <a:srgbClr val="C00000"/>
                </a:solidFill>
                <a:latin typeface="Segoe UI"/>
              </a:rPr>
              <a:t>KOLOJ</a:t>
            </a:r>
            <a:r>
              <a:rPr lang="tr" sz="2400" b="1" dirty="0" smtClean="0">
                <a:solidFill>
                  <a:srgbClr val="C00000"/>
                </a:solidFill>
                <a:latin typeface="Calibri"/>
              </a:rPr>
              <a:t>İ</a:t>
            </a:r>
            <a:r>
              <a:rPr lang="tr" sz="2400" b="1" dirty="0" smtClean="0">
                <a:solidFill>
                  <a:srgbClr val="C00000"/>
                </a:solidFill>
                <a:latin typeface="Segoe UI"/>
              </a:rPr>
              <a:t>K </a:t>
            </a:r>
            <a:r>
              <a:rPr lang="tr" sz="2400" b="1" dirty="0" smtClean="0">
                <a:solidFill>
                  <a:srgbClr val="C00000"/>
                </a:solidFill>
                <a:latin typeface="Calibri"/>
              </a:rPr>
              <a:t>Şİ</a:t>
            </a:r>
            <a:r>
              <a:rPr lang="tr" sz="2400" b="1" dirty="0" smtClean="0">
                <a:solidFill>
                  <a:srgbClr val="C00000"/>
                </a:solidFill>
                <a:latin typeface="Segoe UI"/>
              </a:rPr>
              <a:t>DDET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48640" y="970673"/>
            <a:ext cx="7260336" cy="4318781"/>
          </a:xfrm>
          <a:prstGeom prst="rect">
            <a:avLst/>
          </a:prstGeom>
          <a:solidFill>
            <a:srgbClr val="FFFFFF"/>
          </a:solidFill>
        </p:spPr>
        <p:txBody>
          <a:bodyPr lIns="0" tIns="0" rIns="0" bIns="0">
            <a:noAutofit/>
          </a:bodyPr>
          <a:lstStyle/>
          <a:p>
            <a:pPr indent="304736">
              <a:spcAft>
                <a:spcPts val="1470"/>
              </a:spcAft>
            </a:pPr>
            <a:r>
              <a:rPr lang="tr" sz="3200" b="1" dirty="0">
                <a:solidFill>
                  <a:srgbClr val="C00000"/>
                </a:solidFill>
                <a:latin typeface="Segoe UI"/>
              </a:rPr>
              <a:t>EKONOM</a:t>
            </a:r>
            <a:r>
              <a:rPr lang="tr" sz="3200" b="1" dirty="0">
                <a:solidFill>
                  <a:srgbClr val="C00000"/>
                </a:solidFill>
                <a:latin typeface="Calibri"/>
              </a:rPr>
              <a:t>İ</a:t>
            </a:r>
            <a:r>
              <a:rPr lang="tr" sz="3200" b="1" dirty="0">
                <a:solidFill>
                  <a:srgbClr val="C00000"/>
                </a:solidFill>
                <a:latin typeface="Segoe UI"/>
              </a:rPr>
              <a:t>K </a:t>
            </a:r>
            <a:r>
              <a:rPr lang="tr" sz="3200" b="1" dirty="0">
                <a:solidFill>
                  <a:srgbClr val="C00000"/>
                </a:solidFill>
                <a:latin typeface="Calibri"/>
              </a:rPr>
              <a:t>Şİ</a:t>
            </a:r>
            <a:r>
              <a:rPr lang="tr" sz="3200" b="1" dirty="0">
                <a:solidFill>
                  <a:srgbClr val="C00000"/>
                </a:solidFill>
                <a:latin typeface="Segoe UI"/>
              </a:rPr>
              <a:t>DDET</a:t>
            </a:r>
          </a:p>
          <a:p>
            <a:pPr marL="231158" indent="-279340">
              <a:lnSpc>
                <a:spcPct val="94000"/>
              </a:lnSpc>
              <a:buFont typeface="Arial" pitchFamily="34" charset="0"/>
              <a:buChar char="•"/>
            </a:pPr>
            <a:r>
              <a:rPr lang="tr" sz="2300" b="1" dirty="0" smtClean="0">
                <a:latin typeface="Segoe UI"/>
              </a:rPr>
              <a:t>Para </a:t>
            </a:r>
            <a:r>
              <a:rPr lang="tr" sz="2300" b="1" dirty="0">
                <a:latin typeface="Segoe UI"/>
              </a:rPr>
              <a:t>vermemek veya kısıtlı para vermek, </a:t>
            </a:r>
            <a:endParaRPr lang="tr" sz="2300" b="1" dirty="0" smtClean="0">
              <a:latin typeface="Segoe UI"/>
            </a:endParaRPr>
          </a:p>
          <a:p>
            <a:pPr marL="231158" indent="-279340">
              <a:lnSpc>
                <a:spcPct val="94000"/>
              </a:lnSpc>
              <a:buFont typeface="Arial" pitchFamily="34" charset="0"/>
              <a:buChar char="•"/>
            </a:pPr>
            <a:endParaRPr lang="tr" sz="2300" b="1" dirty="0" smtClean="0">
              <a:latin typeface="Segoe UI"/>
            </a:endParaRPr>
          </a:p>
          <a:p>
            <a:pPr marL="231158" indent="-279340">
              <a:lnSpc>
                <a:spcPct val="94000"/>
              </a:lnSpc>
              <a:buFont typeface="Arial" pitchFamily="34" charset="0"/>
              <a:buChar char="•"/>
            </a:pPr>
            <a:r>
              <a:rPr lang="tr" sz="2300" b="1" dirty="0" smtClean="0">
                <a:latin typeface="Segoe UI"/>
              </a:rPr>
              <a:t>Ailenin </a:t>
            </a:r>
            <a:r>
              <a:rPr lang="tr" sz="2300" b="1" dirty="0">
                <a:latin typeface="Segoe UI"/>
              </a:rPr>
              <a:t>tasarrufları, gelir ve giderleri konusunda bilgi vermemek, kadının mallarını ve </a:t>
            </a:r>
            <a:r>
              <a:rPr lang="tr" sz="2300" b="1" dirty="0" smtClean="0">
                <a:latin typeface="Segoe UI"/>
              </a:rPr>
              <a:t>di</a:t>
            </a:r>
            <a:r>
              <a:rPr lang="tr" sz="2400" b="1" dirty="0" smtClean="0">
                <a:latin typeface="Calibri"/>
              </a:rPr>
              <a:t>ğ</a:t>
            </a:r>
            <a:r>
              <a:rPr lang="tr" sz="2300" b="1" dirty="0" smtClean="0">
                <a:latin typeface="Segoe UI"/>
              </a:rPr>
              <a:t>er </a:t>
            </a:r>
            <a:r>
              <a:rPr lang="tr" sz="2300" b="1" dirty="0">
                <a:latin typeface="Segoe UI"/>
              </a:rPr>
              <a:t>gelirlerini elinden almak, çalı</a:t>
            </a:r>
            <a:r>
              <a:rPr lang="tr" sz="2400" b="1" dirty="0">
                <a:latin typeface="Calibri"/>
              </a:rPr>
              <a:t>ş</a:t>
            </a:r>
            <a:r>
              <a:rPr lang="tr" sz="2300" b="1" dirty="0">
                <a:latin typeface="Segoe UI"/>
              </a:rPr>
              <a:t>masına izin vermemek, </a:t>
            </a:r>
            <a:endParaRPr lang="tr" sz="2300" b="1" dirty="0" smtClean="0">
              <a:latin typeface="Segoe UI"/>
            </a:endParaRPr>
          </a:p>
          <a:p>
            <a:pPr marL="231158" indent="-279340">
              <a:lnSpc>
                <a:spcPct val="94000"/>
              </a:lnSpc>
              <a:buFont typeface="Arial" pitchFamily="34" charset="0"/>
              <a:buChar char="•"/>
            </a:pPr>
            <a:endParaRPr lang="tr" sz="2300" b="1" dirty="0" smtClean="0">
              <a:latin typeface="Segoe UI"/>
            </a:endParaRPr>
          </a:p>
          <a:p>
            <a:pPr marL="231158" indent="-279340">
              <a:lnSpc>
                <a:spcPct val="94000"/>
              </a:lnSpc>
              <a:buFont typeface="Arial" pitchFamily="34" charset="0"/>
              <a:buChar char="•"/>
            </a:pPr>
            <a:r>
              <a:rPr lang="tr" sz="2300" b="1" dirty="0" smtClean="0">
                <a:latin typeface="Segoe UI"/>
              </a:rPr>
              <a:t>Aileyi </a:t>
            </a:r>
            <a:r>
              <a:rPr lang="tr" sz="2300" b="1" dirty="0">
                <a:latin typeface="Segoe UI"/>
              </a:rPr>
              <a:t>ilgilendiren ekonomik konularda kadının fikrini almadan tek ba</a:t>
            </a:r>
            <a:r>
              <a:rPr lang="tr" sz="2400" b="1" dirty="0">
                <a:latin typeface="Calibri"/>
              </a:rPr>
              <a:t>ş</a:t>
            </a:r>
            <a:r>
              <a:rPr lang="tr" sz="2300" b="1" dirty="0">
                <a:latin typeface="Segoe UI"/>
              </a:rPr>
              <a:t>ına karar vermek gibi eylemler EKONOM</a:t>
            </a:r>
            <a:r>
              <a:rPr lang="tr" sz="2400" b="1" dirty="0">
                <a:latin typeface="Calibri"/>
              </a:rPr>
              <a:t>İ</a:t>
            </a:r>
            <a:r>
              <a:rPr lang="tr" sz="2300" b="1" dirty="0">
                <a:latin typeface="Segoe UI"/>
              </a:rPr>
              <a:t>K </a:t>
            </a:r>
            <a:r>
              <a:rPr lang="tr" sz="2400" b="1" dirty="0">
                <a:latin typeface="Calibri"/>
              </a:rPr>
              <a:t>Şİ</a:t>
            </a:r>
            <a:r>
              <a:rPr lang="tr" sz="2300" b="1" dirty="0">
                <a:latin typeface="Segoe UI"/>
              </a:rPr>
              <a:t>DDETT</a:t>
            </a:r>
            <a:r>
              <a:rPr lang="tr" sz="2400" b="1" dirty="0">
                <a:latin typeface="Calibri"/>
              </a:rPr>
              <a:t>İ</a:t>
            </a:r>
            <a:r>
              <a:rPr lang="tr" sz="2300" b="1" dirty="0">
                <a:latin typeface="Segoe UI"/>
              </a:rPr>
              <a:t>R.</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103</TotalTime>
  <Words>598</Words>
  <Application>Microsoft Office PowerPoint</Application>
  <PresentationFormat>Özel</PresentationFormat>
  <Paragraphs>81</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Zengin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MAHSUM</dc:creator>
  <cp:lastModifiedBy>Rehberlik Servisi</cp:lastModifiedBy>
  <cp:revision>15</cp:revision>
  <dcterms:modified xsi:type="dcterms:W3CDTF">2024-05-06T10:37:28Z</dcterms:modified>
</cp:coreProperties>
</file>